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
      <p:font typeface="Open Sans Light"/>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Lindsey Blau"/>
  <p:cmAuthor clrIdx="1" id="1" initials="" lastIdx="4" name="Vanessa Plieg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75D06B-50C6-4D9E-9FBA-987B7609802E}">
  <a:tblStyle styleId="{6175D06B-50C6-4D9E-9FBA-987B760980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OpenSansLight-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Light-italic.fntdata"/><Relationship Id="rId47" Type="http://schemas.openxmlformats.org/officeDocument/2006/relationships/font" Target="fonts/OpenSansLight-bold.fntdata"/><Relationship Id="rId49" Type="http://schemas.openxmlformats.org/officeDocument/2006/relationships/font" Target="fonts/OpenSansLight-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25T18:49:56.224">
    <p:pos x="196" y="785"/>
    <p:text>one person</p:text>
  </p:cm>
  <p:cm authorId="1" idx="1" dt="2024-10-25T18:49:56.224">
    <p:pos x="196" y="785"/>
    <p:text>Vanessa</p:text>
  </p:cm>
  <p:cm authorId="0" idx="2" dt="2024-10-25T18:51:04.861">
    <p:pos x="196" y="885"/>
    <p:text>one person</p:text>
  </p:cm>
  <p:cm authorId="1" idx="2" dt="2024-10-25T18:51:04.861">
    <p:pos x="196" y="885"/>
    <p:text>Claire</p:text>
  </p:cm>
  <p:cm authorId="0" idx="3" dt="2024-10-25T18:50:57.362">
    <p:pos x="196" y="985"/>
    <p:text>one person</p:text>
  </p:cm>
  <p:cm authorId="1" idx="3" dt="2024-10-25T18:50:57.362">
    <p:pos x="196" y="985"/>
    <p:text>Nana</p:text>
  </p:cm>
  <p:cm authorId="0" idx="4" dt="2024-10-25T18:50:49.604">
    <p:pos x="196" y="1085"/>
    <p:text>grouped together</p:text>
  </p:cm>
  <p:cm authorId="1" idx="4" dt="2024-10-25T18:50:49.604">
    <p:pos x="196" y="1085"/>
    <p:text>Lindsey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0c80081e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0c80081e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c80081ef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c80081ef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Open Sans Light"/>
              <a:buAutoNum type="arabicPeriod"/>
            </a:pPr>
            <a:r>
              <a:rPr lang="en" sz="1400">
                <a:solidFill>
                  <a:srgbClr val="595959"/>
                </a:solidFill>
                <a:latin typeface="Open Sans Light"/>
                <a:ea typeface="Open Sans Light"/>
                <a:cs typeface="Open Sans Light"/>
                <a:sym typeface="Open Sans Light"/>
              </a:rPr>
              <a:t>Generate individual insights and analysis of the sentiment and public reactions of the two World Cup Events</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AutoNum type="arabicPeriod"/>
            </a:pPr>
            <a:r>
              <a:rPr lang="en" sz="1400">
                <a:solidFill>
                  <a:srgbClr val="595959"/>
                </a:solidFill>
                <a:latin typeface="Open Sans Light"/>
                <a:ea typeface="Open Sans Light"/>
                <a:cs typeface="Open Sans Light"/>
                <a:sym typeface="Open Sans Light"/>
              </a:rPr>
              <a:t>Compare insights between the two World Cup Events and analyze any outside factors that may contribute to a difference in public sentiment between the two events </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AutoNum type="arabicPeriod"/>
            </a:pPr>
            <a:r>
              <a:rPr lang="en" sz="1400">
                <a:solidFill>
                  <a:srgbClr val="595959"/>
                </a:solidFill>
                <a:latin typeface="Open Sans Light"/>
                <a:ea typeface="Open Sans Light"/>
                <a:cs typeface="Open Sans Light"/>
                <a:sym typeface="Open Sans Light"/>
              </a:rPr>
              <a:t>Use analysis to create actionable insights for marketers and event organizers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c80081efa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c80081efa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Position BACKCOURT as a trusted resource in the sports tourism industry</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Provide insights into what aspects of sports tourism experiences are most enjoyed and what experiences need improvement </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Allow BACKCOURT to effectively work with tourism boards and sports organizations to create better sports tourism operations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0bb06bf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0bb06bf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Use Kaggle Datasets and inspect the data, seeing what keywords are associated with the two World Cup Events</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Use data engineering, NLP, clustering, and topic modeling skills </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Transform the datasets into subsets that focus only on relevant tweets: tweets with a large number of likes and retweets </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Use sentiment analysis model libraries to generate a score that ranks how positive the overall tweets are</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Compare the scores between the two data sets and then conduct a thorough analysis on the difference and comparison between the two models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c80081efa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c80081efa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c80081efa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c80081efa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Google Colab for collaborative coding, trello for project management, GitHub for code-sharing and a project </a:t>
            </a:r>
            <a:r>
              <a:rPr lang="en"/>
              <a:t>repository</a:t>
            </a:r>
            <a:r>
              <a:rPr lang="en"/>
              <a:t>. And we used </a:t>
            </a:r>
            <a:r>
              <a:rPr lang="en" sz="1700">
                <a:solidFill>
                  <a:srgbClr val="595959"/>
                </a:solidFill>
                <a:latin typeface="Open Sans Light"/>
                <a:ea typeface="Open Sans Light"/>
                <a:cs typeface="Open Sans Light"/>
                <a:sym typeface="Open Sans Light"/>
              </a:rPr>
              <a:t>NLTK Library, SentimentIntensityAnalyzer, Matplotlib, Openai API for Sentiment Analysis all for the actual sentiment analysis itself</a:t>
            </a:r>
            <a:endParaRPr sz="1700">
              <a:solidFill>
                <a:srgbClr val="595959"/>
              </a:solidFill>
              <a:latin typeface="Open Sans Light"/>
              <a:ea typeface="Open Sans Light"/>
              <a:cs typeface="Open Sans Light"/>
              <a:sym typeface="Open Sans Light"/>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c80081efa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c80081efa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0c80081efa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0c80081efa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c80081efa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30c80081efa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c7bf9c3a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c7bf9c3a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c7bf9c3ac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c7bf9c3ac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a6a87d4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a6a87d4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c80081efa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c80081efa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c80081efa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c80081efa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c80081efa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30c80081efa_0_9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c80081efa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0c80081efa_0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1128d2c03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11128d2c03_7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c80081efa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c80081efa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c80081efa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c80081efa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0c80081efa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c80081efa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c80081efa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c80081efa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c80081efa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c80081efa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c80081ef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c80081ef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c80081efa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0c80081efa_0_1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c80081ef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c80081ef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Thanks!!!!!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huge thank you to our TA George and our Challenge Advisor Darren for their guidance and support on this project. We could not have done this without you guys!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c80081ef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c80081ef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c80081ef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c80081ef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0bb06bf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0bb06bf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Open Sans Light"/>
              <a:buChar char="●"/>
            </a:pPr>
            <a:r>
              <a:rPr lang="en" sz="1400">
                <a:solidFill>
                  <a:schemeClr val="dk1"/>
                </a:solidFill>
                <a:latin typeface="Open Sans Light"/>
                <a:ea typeface="Open Sans Light"/>
                <a:cs typeface="Open Sans Light"/>
                <a:sym typeface="Open Sans Light"/>
              </a:rPr>
              <a:t>Sports tourism </a:t>
            </a:r>
            <a:r>
              <a:rPr lang="en" sz="1400">
                <a:solidFill>
                  <a:schemeClr val="dk1"/>
                </a:solidFill>
                <a:latin typeface="Open Sans Light"/>
                <a:ea typeface="Open Sans Light"/>
                <a:cs typeface="Open Sans Light"/>
                <a:sym typeface="Open Sans Light"/>
              </a:rPr>
              <a:t>is a tourism activity that encompasses the travel experiences of tourists who observe or participate in a sport event. </a:t>
            </a:r>
            <a:endParaRPr sz="1400">
              <a:solidFill>
                <a:schemeClr val="dk1"/>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1"/>
              </a:buClr>
              <a:buSzPts val="1400"/>
              <a:buFont typeface="Open Sans Light"/>
              <a:buChar char="●"/>
            </a:pPr>
            <a:r>
              <a:rPr lang="en" sz="1400">
                <a:solidFill>
                  <a:schemeClr val="dk1"/>
                </a:solidFill>
                <a:latin typeface="Open Sans Light"/>
                <a:ea typeface="Open Sans Light"/>
                <a:cs typeface="Open Sans Light"/>
                <a:sym typeface="Open Sans Light"/>
              </a:rPr>
              <a:t>Generally involves commercial and non-commercial activities on a competitive nature</a:t>
            </a:r>
            <a:endParaRPr sz="1400">
              <a:solidFill>
                <a:schemeClr val="dk1"/>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1"/>
              </a:buClr>
              <a:buSzPts val="1400"/>
              <a:buFont typeface="Open Sans Light"/>
              <a:buChar char="●"/>
            </a:pPr>
            <a:r>
              <a:rPr lang="en" sz="1400">
                <a:solidFill>
                  <a:schemeClr val="dk1"/>
                </a:solidFill>
                <a:latin typeface="Open Sans Light"/>
                <a:ea typeface="Open Sans Light"/>
                <a:cs typeface="Open Sans Light"/>
                <a:sym typeface="Open Sans Light"/>
              </a:rPr>
              <a:t>Involves finding discounted flight, hotel, and ticket packages, etc </a:t>
            </a:r>
            <a:endParaRPr sz="1400">
              <a:solidFill>
                <a:schemeClr val="dk1"/>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1"/>
              </a:buClr>
              <a:buSzPts val="1400"/>
              <a:buFont typeface="Open Sans Light"/>
              <a:buChar char="●"/>
            </a:pPr>
            <a:r>
              <a:rPr lang="en" sz="1400">
                <a:solidFill>
                  <a:schemeClr val="dk1"/>
                </a:solidFill>
                <a:latin typeface="Open Sans Light"/>
                <a:ea typeface="Open Sans Light"/>
                <a:cs typeface="Open Sans Light"/>
                <a:sym typeface="Open Sans Light"/>
              </a:rPr>
              <a:t>BACKCOURT is a business that provides insights into the $683 billion dollar sports tourism industry</a:t>
            </a:r>
            <a:endParaRPr sz="1400">
              <a:solidFill>
                <a:schemeClr val="dk1"/>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1"/>
              </a:buClr>
              <a:buSzPts val="1400"/>
              <a:buFont typeface="Open Sans Light"/>
              <a:buChar char="●"/>
            </a:pPr>
            <a:r>
              <a:rPr lang="en" sz="1400">
                <a:solidFill>
                  <a:schemeClr val="dk1"/>
                </a:solidFill>
                <a:latin typeface="Open Sans Light"/>
                <a:ea typeface="Open Sans Light"/>
                <a:cs typeface="Open Sans Light"/>
                <a:sym typeface="Open Sans Light"/>
              </a:rPr>
              <a:t>BACKCOURT’s mission: To spotlight how sports tourism can elevate local economies, starting with the Caribbean (which is not a focus of our sentiment analysis). </a:t>
            </a:r>
            <a:endParaRPr sz="1400">
              <a:solidFill>
                <a:schemeClr val="dk1"/>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1"/>
              </a:buClr>
              <a:buSzPts val="1400"/>
              <a:buFont typeface="Open Sans Light"/>
              <a:buChar char="●"/>
            </a:pPr>
            <a:r>
              <a:rPr lang="en" sz="1400">
                <a:solidFill>
                  <a:schemeClr val="dk1"/>
                </a:solidFill>
                <a:latin typeface="Open Sans Light"/>
                <a:ea typeface="Open Sans Light"/>
                <a:cs typeface="Open Sans Light"/>
                <a:sym typeface="Open Sans Light"/>
              </a:rPr>
              <a:t>BACKCOURT is a sports business newsletter launched in March 2023, pivoted to sports tourism in January 2024, incorporated in March 2024</a:t>
            </a:r>
            <a:endParaRPr sz="1400">
              <a:solidFill>
                <a:schemeClr val="dk1"/>
              </a:solidFill>
              <a:latin typeface="Open Sans Light"/>
              <a:ea typeface="Open Sans Light"/>
              <a:cs typeface="Open Sans Light"/>
              <a:sym typeface="Open Sans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0bb06bf8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10bb06bf8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0c80081ef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0c80081efa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9.jpg"/><Relationship Id="rId6" Type="http://schemas.openxmlformats.org/officeDocument/2006/relationships/image" Target="../media/image24.png"/><Relationship Id="rId7"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01175" y="2045425"/>
            <a:ext cx="82593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Montserrat"/>
                <a:ea typeface="Montserrat"/>
                <a:cs typeface="Montserrat"/>
                <a:sym typeface="Montserrat"/>
              </a:rPr>
              <a:t>BACKCOURT - Twitter Sports Tourism Sentiment Analysis</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600">
                <a:solidFill>
                  <a:schemeClr val="accent6"/>
                </a:solidFill>
                <a:latin typeface="Montserrat"/>
                <a:ea typeface="Montserrat"/>
                <a:cs typeface="Montserrat"/>
                <a:sym typeface="Montserrat"/>
              </a:rPr>
              <a:t>AI Studio Final Presentation</a:t>
            </a:r>
            <a:endParaRPr sz="3600">
              <a:solidFill>
                <a:schemeClr val="accent6"/>
              </a:solidFill>
              <a:latin typeface="Montserrat"/>
              <a:ea typeface="Montserrat"/>
              <a:cs typeface="Montserrat"/>
              <a:sym typeface="Montserrat"/>
            </a:endParaRPr>
          </a:p>
        </p:txBody>
      </p:sp>
      <p:sp>
        <p:nvSpPr>
          <p:cNvPr id="55" name="Google Shape;55;p13"/>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Break Through Tech AI @ MIT</a:t>
            </a:r>
            <a:endParaRPr>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December 6, 2024</a:t>
            </a:r>
            <a:endParaRPr>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Goals</a:t>
            </a:r>
            <a:endParaRPr sz="2800">
              <a:solidFill>
                <a:srgbClr val="002D45"/>
              </a:solidFill>
              <a:latin typeface="Montserrat"/>
              <a:ea typeface="Montserrat"/>
              <a:cs typeface="Montserrat"/>
              <a:sym typeface="Montserrat"/>
            </a:endParaRPr>
          </a:p>
        </p:txBody>
      </p:sp>
      <p:sp>
        <p:nvSpPr>
          <p:cNvPr id="122" name="Google Shape;122;p22"/>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2"/>
              </a:buClr>
              <a:buSzPts val="1700"/>
              <a:buFont typeface="Open Sans Light"/>
              <a:buAutoNum type="arabicPeriod"/>
            </a:pPr>
            <a:r>
              <a:rPr lang="en" sz="1700">
                <a:solidFill>
                  <a:schemeClr val="dk2"/>
                </a:solidFill>
                <a:latin typeface="Open Sans Light"/>
                <a:ea typeface="Open Sans Light"/>
                <a:cs typeface="Open Sans Light"/>
                <a:sym typeface="Open Sans Light"/>
              </a:rPr>
              <a:t>Generate individual insights into the public reactions of the two World Cup Events</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AutoNum type="arabicPeriod"/>
            </a:pPr>
            <a:r>
              <a:rPr lang="en" sz="1700">
                <a:solidFill>
                  <a:schemeClr val="dk2"/>
                </a:solidFill>
                <a:latin typeface="Open Sans Light"/>
                <a:ea typeface="Open Sans Light"/>
                <a:cs typeface="Open Sans Light"/>
                <a:sym typeface="Open Sans Light"/>
              </a:rPr>
              <a:t>Compare insights between the two World Cup Events</a:t>
            </a:r>
            <a:endParaRPr sz="1700">
              <a:solidFill>
                <a:schemeClr val="dk2"/>
              </a:solidFill>
              <a:latin typeface="Open Sans Light"/>
              <a:ea typeface="Open Sans Light"/>
              <a:cs typeface="Open Sans Light"/>
              <a:sym typeface="Open Sans Light"/>
            </a:endParaRPr>
          </a:p>
          <a:p>
            <a:pPr indent="-336550" lvl="1" marL="914400" rtl="0" algn="l">
              <a:lnSpc>
                <a:spcPct val="115000"/>
              </a:lnSpc>
              <a:spcBef>
                <a:spcPts val="0"/>
              </a:spcBef>
              <a:spcAft>
                <a:spcPts val="0"/>
              </a:spcAft>
              <a:buClr>
                <a:schemeClr val="dk2"/>
              </a:buClr>
              <a:buSzPts val="1700"/>
              <a:buFont typeface="Open Sans Light"/>
              <a:buAutoNum type="alphaLcPeriod"/>
            </a:pPr>
            <a:r>
              <a:rPr lang="en" sz="1700">
                <a:solidFill>
                  <a:schemeClr val="dk2"/>
                </a:solidFill>
                <a:latin typeface="Open Sans Light"/>
                <a:ea typeface="Open Sans Light"/>
                <a:cs typeface="Open Sans Light"/>
                <a:sym typeface="Open Sans Light"/>
              </a:rPr>
              <a:t>analyze any outside factors that may contribute to a difference in public sentiment </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AutoNum type="arabicPeriod"/>
            </a:pPr>
            <a:r>
              <a:rPr lang="en" sz="1700">
                <a:solidFill>
                  <a:schemeClr val="dk2"/>
                </a:solidFill>
                <a:latin typeface="Open Sans Light"/>
                <a:ea typeface="Open Sans Light"/>
                <a:cs typeface="Open Sans Light"/>
                <a:sym typeface="Open Sans Light"/>
              </a:rPr>
              <a:t>Conduct analysis to create actionable insights for marketers and event organizers</a:t>
            </a:r>
            <a:endParaRPr b="1" sz="1700">
              <a:solidFill>
                <a:schemeClr val="dk1"/>
              </a:solidFill>
              <a:latin typeface="Open Sans"/>
              <a:ea typeface="Open Sans"/>
              <a:cs typeface="Open Sans"/>
              <a:sym typeface="Open Sans"/>
            </a:endParaRPr>
          </a:p>
        </p:txBody>
      </p:sp>
      <p:pic>
        <p:nvPicPr>
          <p:cNvPr id="123" name="Google Shape;123;p22"/>
          <p:cNvPicPr preferRelativeResize="0"/>
          <p:nvPr/>
        </p:nvPicPr>
        <p:blipFill>
          <a:blip r:embed="rId4">
            <a:alphaModFix/>
          </a:blip>
          <a:stretch>
            <a:fillRect/>
          </a:stretch>
        </p:blipFill>
        <p:spPr>
          <a:xfrm>
            <a:off x="189600" y="3350775"/>
            <a:ext cx="1500750" cy="150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Business Impact</a:t>
            </a:r>
            <a:endParaRPr sz="2800">
              <a:solidFill>
                <a:srgbClr val="002D45"/>
              </a:solidFill>
              <a:latin typeface="Montserrat"/>
              <a:ea typeface="Montserrat"/>
              <a:cs typeface="Montserrat"/>
              <a:sym typeface="Montserrat"/>
            </a:endParaRPr>
          </a:p>
        </p:txBody>
      </p:sp>
      <p:sp>
        <p:nvSpPr>
          <p:cNvPr id="129" name="Google Shape;129;p23"/>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Elevate BACKCOURT’s status as a </a:t>
            </a:r>
            <a:r>
              <a:rPr b="1" i="1" lang="en" sz="1800">
                <a:solidFill>
                  <a:schemeClr val="dk2"/>
                </a:solidFill>
                <a:latin typeface="Open Sans"/>
                <a:ea typeface="Open Sans"/>
                <a:cs typeface="Open Sans"/>
                <a:sym typeface="Open Sans"/>
              </a:rPr>
              <a:t>trusted resource</a:t>
            </a:r>
            <a:r>
              <a:rPr lang="en" sz="1800">
                <a:solidFill>
                  <a:schemeClr val="dk2"/>
                </a:solidFill>
                <a:latin typeface="Open Sans Light"/>
                <a:ea typeface="Open Sans Light"/>
                <a:cs typeface="Open Sans Light"/>
                <a:sym typeface="Open Sans Light"/>
              </a:rPr>
              <a:t> in the sports tourism industry</a:t>
            </a:r>
            <a:endParaRPr sz="1800">
              <a:solidFill>
                <a:schemeClr val="dk2"/>
              </a:solidFill>
              <a:latin typeface="Open Sans Light"/>
              <a:ea typeface="Open Sans Light"/>
              <a:cs typeface="Open Sans Light"/>
              <a:sym typeface="Open Sans Light"/>
            </a:endParaRPr>
          </a:p>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Provide Insights: showcase what is </a:t>
            </a:r>
            <a:r>
              <a:rPr b="1" i="1" lang="en" sz="1800">
                <a:solidFill>
                  <a:schemeClr val="dk2"/>
                </a:solidFill>
                <a:latin typeface="Open Sans"/>
                <a:ea typeface="Open Sans"/>
                <a:cs typeface="Open Sans"/>
                <a:sym typeface="Open Sans"/>
              </a:rPr>
              <a:t>important </a:t>
            </a:r>
            <a:r>
              <a:rPr lang="en" sz="1800">
                <a:solidFill>
                  <a:schemeClr val="dk2"/>
                </a:solidFill>
                <a:latin typeface="Open Sans Light"/>
                <a:ea typeface="Open Sans Light"/>
                <a:cs typeface="Open Sans Light"/>
                <a:sym typeface="Open Sans Light"/>
              </a:rPr>
              <a:t>in sports tourism </a:t>
            </a:r>
            <a:endParaRPr sz="1800">
              <a:solidFill>
                <a:schemeClr val="dk2"/>
              </a:solidFill>
              <a:latin typeface="Open Sans Light"/>
              <a:ea typeface="Open Sans Light"/>
              <a:cs typeface="Open Sans Light"/>
              <a:sym typeface="Open Sans Light"/>
            </a:endParaRPr>
          </a:p>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Lay foundations for </a:t>
            </a:r>
            <a:r>
              <a:rPr b="1" i="1" lang="en" sz="1800">
                <a:solidFill>
                  <a:schemeClr val="dk2"/>
                </a:solidFill>
                <a:latin typeface="Open Sans"/>
                <a:ea typeface="Open Sans"/>
                <a:cs typeface="Open Sans"/>
                <a:sym typeface="Open Sans"/>
              </a:rPr>
              <a:t>collaboration </a:t>
            </a:r>
            <a:r>
              <a:rPr lang="en" sz="1800">
                <a:solidFill>
                  <a:schemeClr val="dk2"/>
                </a:solidFill>
                <a:latin typeface="Open Sans Light"/>
                <a:ea typeface="Open Sans Light"/>
                <a:cs typeface="Open Sans Light"/>
                <a:sym typeface="Open Sans Light"/>
              </a:rPr>
              <a:t>with tourism and </a:t>
            </a:r>
            <a:r>
              <a:rPr lang="en" sz="1800">
                <a:solidFill>
                  <a:schemeClr val="dk2"/>
                </a:solidFill>
                <a:latin typeface="Open Sans Light"/>
                <a:ea typeface="Open Sans Light"/>
                <a:cs typeface="Open Sans Light"/>
                <a:sym typeface="Open Sans Light"/>
              </a:rPr>
              <a:t>sports organizations</a:t>
            </a:r>
            <a:endParaRPr sz="2400">
              <a:solidFill>
                <a:schemeClr val="dk2"/>
              </a:solidFill>
              <a:latin typeface="Open Sans Light"/>
              <a:ea typeface="Open Sans Light"/>
              <a:cs typeface="Open Sans Light"/>
              <a:sym typeface="Open Sans Light"/>
            </a:endParaRPr>
          </a:p>
        </p:txBody>
      </p:sp>
      <p:pic>
        <p:nvPicPr>
          <p:cNvPr id="130" name="Google Shape;130;p23"/>
          <p:cNvPicPr preferRelativeResize="0"/>
          <p:nvPr/>
        </p:nvPicPr>
        <p:blipFill>
          <a:blip r:embed="rId4">
            <a:alphaModFix/>
          </a:blip>
          <a:stretch>
            <a:fillRect/>
          </a:stretch>
        </p:blipFill>
        <p:spPr>
          <a:xfrm>
            <a:off x="311700" y="3196700"/>
            <a:ext cx="1500750" cy="150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4"/>
          <p:cNvSpPr txBox="1"/>
          <p:nvPr/>
        </p:nvSpPr>
        <p:spPr>
          <a:xfrm>
            <a:off x="311700" y="5554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Our Approach</a:t>
            </a:r>
            <a:r>
              <a:rPr lang="en" sz="2800">
                <a:solidFill>
                  <a:srgbClr val="002D45"/>
                </a:solidFill>
                <a:latin typeface="Montserrat"/>
                <a:ea typeface="Montserrat"/>
                <a:cs typeface="Montserrat"/>
                <a:sym typeface="Montserrat"/>
              </a:rPr>
              <a:t>: Natural Language Processing</a:t>
            </a:r>
            <a:endParaRPr sz="2800">
              <a:solidFill>
                <a:srgbClr val="002D45"/>
              </a:solidFill>
              <a:latin typeface="Montserrat"/>
              <a:ea typeface="Montserrat"/>
              <a:cs typeface="Montserrat"/>
              <a:sym typeface="Montserrat"/>
            </a:endParaRPr>
          </a:p>
        </p:txBody>
      </p:sp>
      <p:sp>
        <p:nvSpPr>
          <p:cNvPr id="136" name="Google Shape;136;p24"/>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Kaggle data pre-processing</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Use data engineering, NLP, clustering, and topic modeling skills </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Create subsets that focus only on relevant tweets: </a:t>
            </a:r>
            <a:endParaRPr sz="1700">
              <a:solidFill>
                <a:schemeClr val="dk2"/>
              </a:solidFill>
              <a:latin typeface="Open Sans Light"/>
              <a:ea typeface="Open Sans Light"/>
              <a:cs typeface="Open Sans Light"/>
              <a:sym typeface="Open Sans Light"/>
            </a:endParaRPr>
          </a:p>
          <a:p>
            <a:pPr indent="-336550" lvl="1" marL="9144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tweets with a large number of likes and retweets </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Use sentiment analysis model libraries to generate a sentiment score </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Compare the scores between the two data sets </a:t>
            </a:r>
            <a:endParaRPr sz="1700">
              <a:solidFill>
                <a:schemeClr val="dk2"/>
              </a:solidFill>
              <a:latin typeface="Open Sans Light"/>
              <a:ea typeface="Open Sans Light"/>
              <a:cs typeface="Open Sans Light"/>
              <a:sym typeface="Open Sans Light"/>
            </a:endParaRPr>
          </a:p>
        </p:txBody>
      </p:sp>
      <p:pic>
        <p:nvPicPr>
          <p:cNvPr descr="Delwedd:What-is-nlp.png - Wicipedia" id="137" name="Google Shape;137;p24"/>
          <p:cNvPicPr preferRelativeResize="0"/>
          <p:nvPr/>
        </p:nvPicPr>
        <p:blipFill>
          <a:blip r:embed="rId4">
            <a:alphaModFix/>
          </a:blip>
          <a:stretch>
            <a:fillRect/>
          </a:stretch>
        </p:blipFill>
        <p:spPr>
          <a:xfrm>
            <a:off x="5933550" y="2960325"/>
            <a:ext cx="2009250" cy="178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5"/>
          <p:cNvSpPr txBox="1"/>
          <p:nvPr/>
        </p:nvSpPr>
        <p:spPr>
          <a:xfrm>
            <a:off x="311700" y="537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t>
            </a:r>
            <a:r>
              <a:rPr lang="en" sz="2800">
                <a:solidFill>
                  <a:srgbClr val="002D45"/>
                </a:solidFill>
                <a:latin typeface="Montserrat"/>
                <a:ea typeface="Montserrat"/>
                <a:cs typeface="Montserrat"/>
                <a:sym typeface="Montserrat"/>
              </a:rPr>
              <a:t>Timeline</a:t>
            </a:r>
            <a:endParaRPr sz="2800">
              <a:solidFill>
                <a:srgbClr val="002D45"/>
              </a:solidFill>
              <a:latin typeface="Montserrat"/>
              <a:ea typeface="Montserrat"/>
              <a:cs typeface="Montserrat"/>
              <a:sym typeface="Montserrat"/>
            </a:endParaRPr>
          </a:p>
        </p:txBody>
      </p:sp>
      <p:grpSp>
        <p:nvGrpSpPr>
          <p:cNvPr id="143" name="Google Shape;143;p25"/>
          <p:cNvGrpSpPr/>
          <p:nvPr/>
        </p:nvGrpSpPr>
        <p:grpSpPr>
          <a:xfrm>
            <a:off x="4231075" y="1765938"/>
            <a:ext cx="2405127" cy="1827850"/>
            <a:chOff x="4402575" y="1758799"/>
            <a:chExt cx="2405127" cy="1827850"/>
          </a:xfrm>
        </p:grpSpPr>
        <p:sp>
          <p:nvSpPr>
            <p:cNvPr id="144" name="Google Shape;144;p25"/>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25"/>
            <p:cNvGrpSpPr/>
            <p:nvPr/>
          </p:nvGrpSpPr>
          <p:grpSpPr>
            <a:xfrm>
              <a:off x="4402575" y="1758799"/>
              <a:ext cx="2377800" cy="1827850"/>
              <a:chOff x="4402575" y="1758799"/>
              <a:chExt cx="2377800" cy="1827850"/>
            </a:xfrm>
          </p:grpSpPr>
          <p:grpSp>
            <p:nvGrpSpPr>
              <p:cNvPr id="146" name="Google Shape;146;p25"/>
              <p:cNvGrpSpPr/>
              <p:nvPr/>
            </p:nvGrpSpPr>
            <p:grpSpPr>
              <a:xfrm>
                <a:off x="4808316" y="2800065"/>
                <a:ext cx="92400" cy="411825"/>
                <a:chOff x="845575" y="2563700"/>
                <a:chExt cx="92400" cy="411825"/>
              </a:xfrm>
            </p:grpSpPr>
            <p:cxnSp>
              <p:nvCxnSpPr>
                <p:cNvPr id="147" name="Google Shape;147;p2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8" name="Google Shape;148;p2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5"/>
              <p:cNvSpPr txBox="1"/>
              <p:nvPr/>
            </p:nvSpPr>
            <p:spPr>
              <a:xfrm>
                <a:off x="4526676" y="3215249"/>
                <a:ext cx="1308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100">
                    <a:latin typeface="Roboto"/>
                    <a:ea typeface="Roboto"/>
                    <a:cs typeface="Roboto"/>
                    <a:sym typeface="Roboto"/>
                  </a:rPr>
                  <a:t>October</a:t>
                </a:r>
                <a:endParaRPr b="1" sz="2100">
                  <a:latin typeface="Roboto"/>
                  <a:ea typeface="Roboto"/>
                  <a:cs typeface="Roboto"/>
                  <a:sym typeface="Roboto"/>
                </a:endParaRPr>
              </a:p>
            </p:txBody>
          </p:sp>
          <p:sp>
            <p:nvSpPr>
              <p:cNvPr id="150" name="Google Shape;150;p25"/>
              <p:cNvSpPr txBox="1"/>
              <p:nvPr/>
            </p:nvSpPr>
            <p:spPr>
              <a:xfrm>
                <a:off x="4402575" y="1758799"/>
                <a:ext cx="23778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Model Tuning and Evaluation</a:t>
                </a:r>
                <a:endParaRPr b="1">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Develop the models for both data sets, fine tune both models, evaluate results</a:t>
                </a:r>
                <a:endParaRPr b="1" sz="1000">
                  <a:latin typeface="Roboto"/>
                  <a:ea typeface="Roboto"/>
                  <a:cs typeface="Roboto"/>
                  <a:sym typeface="Roboto"/>
                </a:endParaRPr>
              </a:p>
            </p:txBody>
          </p:sp>
        </p:grpSp>
      </p:grpSp>
      <p:grpSp>
        <p:nvGrpSpPr>
          <p:cNvPr id="151" name="Google Shape;151;p25"/>
          <p:cNvGrpSpPr/>
          <p:nvPr/>
        </p:nvGrpSpPr>
        <p:grpSpPr>
          <a:xfrm>
            <a:off x="5623898" y="2696775"/>
            <a:ext cx="3321877" cy="1855226"/>
            <a:chOff x="5835073" y="2675249"/>
            <a:chExt cx="3321877" cy="1855226"/>
          </a:xfrm>
        </p:grpSpPr>
        <p:sp>
          <p:nvSpPr>
            <p:cNvPr id="152" name="Google Shape;152;p25"/>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5"/>
            <p:cNvGrpSpPr/>
            <p:nvPr/>
          </p:nvGrpSpPr>
          <p:grpSpPr>
            <a:xfrm>
              <a:off x="5835073" y="2675249"/>
              <a:ext cx="2317740" cy="1855226"/>
              <a:chOff x="5835073" y="2675249"/>
              <a:chExt cx="2317740" cy="1855226"/>
            </a:xfrm>
          </p:grpSpPr>
          <p:grpSp>
            <p:nvGrpSpPr>
              <p:cNvPr id="154" name="Google Shape;154;p25"/>
              <p:cNvGrpSpPr/>
              <p:nvPr/>
            </p:nvGrpSpPr>
            <p:grpSpPr>
              <a:xfrm rot="10800000">
                <a:off x="6760035" y="3079467"/>
                <a:ext cx="92400" cy="411825"/>
                <a:chOff x="2070100" y="2563700"/>
                <a:chExt cx="92400" cy="411825"/>
              </a:xfrm>
            </p:grpSpPr>
            <p:cxnSp>
              <p:nvCxnSpPr>
                <p:cNvPr id="155" name="Google Shape;155;p2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6" name="Google Shape;156;p2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5"/>
              <p:cNvSpPr txBox="1"/>
              <p:nvPr/>
            </p:nvSpPr>
            <p:spPr>
              <a:xfrm>
                <a:off x="6354612" y="2675249"/>
                <a:ext cx="1798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100">
                    <a:latin typeface="Roboto"/>
                    <a:ea typeface="Roboto"/>
                    <a:cs typeface="Roboto"/>
                    <a:sym typeface="Roboto"/>
                  </a:rPr>
                  <a:t>November</a:t>
                </a:r>
                <a:endParaRPr b="1" sz="2100">
                  <a:latin typeface="Roboto"/>
                  <a:ea typeface="Roboto"/>
                  <a:cs typeface="Roboto"/>
                  <a:sym typeface="Roboto"/>
                </a:endParaRPr>
              </a:p>
            </p:txBody>
          </p:sp>
          <p:sp>
            <p:nvSpPr>
              <p:cNvPr id="158" name="Google Shape;158;p25"/>
              <p:cNvSpPr txBox="1"/>
              <p:nvPr/>
            </p:nvSpPr>
            <p:spPr>
              <a:xfrm>
                <a:off x="5835073" y="3586675"/>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Comparative</a:t>
                </a:r>
                <a:r>
                  <a:rPr b="1" lang="en">
                    <a:latin typeface="Roboto"/>
                    <a:ea typeface="Roboto"/>
                    <a:cs typeface="Roboto"/>
                    <a:sym typeface="Roboto"/>
                  </a:rPr>
                  <a:t> Analysis and Insights</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Analyze and gain </a:t>
                </a:r>
                <a:r>
                  <a:rPr lang="en" sz="800">
                    <a:latin typeface="Roboto"/>
                    <a:ea typeface="Roboto"/>
                    <a:cs typeface="Roboto"/>
                    <a:sym typeface="Roboto"/>
                  </a:rPr>
                  <a:t>insights</a:t>
                </a:r>
                <a:r>
                  <a:rPr lang="en" sz="800">
                    <a:latin typeface="Roboto"/>
                    <a:ea typeface="Roboto"/>
                    <a:cs typeface="Roboto"/>
                    <a:sym typeface="Roboto"/>
                  </a:rPr>
                  <a:t> on each individual model, then perform a comparative analysis between the two models. Develop business insights on how we can use what we learned to contribute to BACKCOURT’s position in the sports tourism industry</a:t>
                </a:r>
                <a:endParaRPr b="1" sz="800">
                  <a:latin typeface="Roboto"/>
                  <a:ea typeface="Roboto"/>
                  <a:cs typeface="Roboto"/>
                  <a:sym typeface="Roboto"/>
                </a:endParaRPr>
              </a:p>
            </p:txBody>
          </p:sp>
        </p:grpSp>
      </p:grpSp>
      <p:grpSp>
        <p:nvGrpSpPr>
          <p:cNvPr id="159" name="Google Shape;159;p25"/>
          <p:cNvGrpSpPr/>
          <p:nvPr/>
        </p:nvGrpSpPr>
        <p:grpSpPr>
          <a:xfrm>
            <a:off x="268897" y="1765914"/>
            <a:ext cx="2470403" cy="1827874"/>
            <a:chOff x="420597" y="1758800"/>
            <a:chExt cx="2470403" cy="1827874"/>
          </a:xfrm>
        </p:grpSpPr>
        <p:sp>
          <p:nvSpPr>
            <p:cNvPr id="160" name="Google Shape;160;p25"/>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5"/>
            <p:cNvGrpSpPr/>
            <p:nvPr/>
          </p:nvGrpSpPr>
          <p:grpSpPr>
            <a:xfrm>
              <a:off x="420597" y="1758800"/>
              <a:ext cx="2253600" cy="1827874"/>
              <a:chOff x="420597" y="1758800"/>
              <a:chExt cx="2253600" cy="1827874"/>
            </a:xfrm>
          </p:grpSpPr>
          <p:sp>
            <p:nvSpPr>
              <p:cNvPr id="162" name="Google Shape;162;p25"/>
              <p:cNvSpPr txBox="1"/>
              <p:nvPr/>
            </p:nvSpPr>
            <p:spPr>
              <a:xfrm>
                <a:off x="496000" y="3215274"/>
                <a:ext cx="1228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100">
                    <a:latin typeface="Roboto"/>
                    <a:ea typeface="Roboto"/>
                    <a:cs typeface="Roboto"/>
                    <a:sym typeface="Roboto"/>
                  </a:rPr>
                  <a:t>August</a:t>
                </a:r>
                <a:endParaRPr b="1" sz="2100">
                  <a:latin typeface="Roboto"/>
                  <a:ea typeface="Roboto"/>
                  <a:cs typeface="Roboto"/>
                  <a:sym typeface="Roboto"/>
                </a:endParaRPr>
              </a:p>
            </p:txBody>
          </p:sp>
          <p:grpSp>
            <p:nvGrpSpPr>
              <p:cNvPr id="163" name="Google Shape;163;p25"/>
              <p:cNvGrpSpPr/>
              <p:nvPr/>
            </p:nvGrpSpPr>
            <p:grpSpPr>
              <a:xfrm>
                <a:off x="881025" y="2800065"/>
                <a:ext cx="92400" cy="411825"/>
                <a:chOff x="845575" y="2563700"/>
                <a:chExt cx="92400" cy="411825"/>
              </a:xfrm>
            </p:grpSpPr>
            <p:cxnSp>
              <p:nvCxnSpPr>
                <p:cNvPr id="164" name="Google Shape;164;p2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5" name="Google Shape;165;p2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5"/>
              <p:cNvSpPr txBox="1"/>
              <p:nvPr/>
            </p:nvSpPr>
            <p:spPr>
              <a:xfrm>
                <a:off x="420597" y="1758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Project Initialization </a:t>
                </a:r>
                <a:endParaRPr b="1">
                  <a:latin typeface="Roboto"/>
                  <a:ea typeface="Roboto"/>
                  <a:cs typeface="Roboto"/>
                  <a:sym typeface="Roboto"/>
                </a:endParaRPr>
              </a:p>
              <a:p>
                <a:pPr indent="0" lvl="0" marL="0" rtl="0" algn="l">
                  <a:spcBef>
                    <a:spcPts val="0"/>
                  </a:spcBef>
                  <a:spcAft>
                    <a:spcPts val="0"/>
                  </a:spcAft>
                  <a:buNone/>
                </a:pPr>
                <a:r>
                  <a:t/>
                </a:r>
                <a:endParaRPr b="1" sz="4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Focus on understanding BACKOURT, sports tourism, and general terminology related to the World Cup Events. Set up project workspaces. </a:t>
                </a:r>
                <a:endParaRPr sz="1000">
                  <a:latin typeface="Roboto"/>
                  <a:ea typeface="Roboto"/>
                  <a:cs typeface="Roboto"/>
                  <a:sym typeface="Roboto"/>
                </a:endParaRPr>
              </a:p>
            </p:txBody>
          </p:sp>
        </p:grpSp>
      </p:grpSp>
      <p:grpSp>
        <p:nvGrpSpPr>
          <p:cNvPr id="167" name="Google Shape;167;p25"/>
          <p:cNvGrpSpPr/>
          <p:nvPr/>
        </p:nvGrpSpPr>
        <p:grpSpPr>
          <a:xfrm>
            <a:off x="2373899" y="2571750"/>
            <a:ext cx="2323754" cy="1874801"/>
            <a:chOff x="2525599" y="2560299"/>
            <a:chExt cx="2323754" cy="1874801"/>
          </a:xfrm>
        </p:grpSpPr>
        <p:sp>
          <p:nvSpPr>
            <p:cNvPr id="168" name="Google Shape;168;p25"/>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25"/>
            <p:cNvGrpSpPr/>
            <p:nvPr/>
          </p:nvGrpSpPr>
          <p:grpSpPr>
            <a:xfrm>
              <a:off x="2525599" y="2560299"/>
              <a:ext cx="2253602" cy="1874801"/>
              <a:chOff x="2525599" y="2560299"/>
              <a:chExt cx="2253602" cy="1874801"/>
            </a:xfrm>
          </p:grpSpPr>
          <p:sp>
            <p:nvSpPr>
              <p:cNvPr id="170" name="Google Shape;170;p25"/>
              <p:cNvSpPr txBox="1"/>
              <p:nvPr/>
            </p:nvSpPr>
            <p:spPr>
              <a:xfrm>
                <a:off x="2525599" y="2560299"/>
                <a:ext cx="1762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100">
                    <a:latin typeface="Roboto"/>
                    <a:ea typeface="Roboto"/>
                    <a:cs typeface="Roboto"/>
                    <a:sym typeface="Roboto"/>
                  </a:rPr>
                  <a:t>September</a:t>
                </a:r>
                <a:endParaRPr b="1" sz="2100">
                  <a:latin typeface="Roboto"/>
                  <a:ea typeface="Roboto"/>
                  <a:cs typeface="Roboto"/>
                  <a:sym typeface="Roboto"/>
                </a:endParaRPr>
              </a:p>
            </p:txBody>
          </p:sp>
          <p:grpSp>
            <p:nvGrpSpPr>
              <p:cNvPr id="171" name="Google Shape;171;p25"/>
              <p:cNvGrpSpPr/>
              <p:nvPr/>
            </p:nvGrpSpPr>
            <p:grpSpPr>
              <a:xfrm rot="10800000">
                <a:off x="2849073" y="3079467"/>
                <a:ext cx="92400" cy="411825"/>
                <a:chOff x="2070100" y="2563700"/>
                <a:chExt cx="92400" cy="411825"/>
              </a:xfrm>
            </p:grpSpPr>
            <p:cxnSp>
              <p:nvCxnSpPr>
                <p:cNvPr id="172" name="Google Shape;172;p2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3" name="Google Shape;173;p2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5"/>
              <p:cNvSpPr txBox="1"/>
              <p:nvPr/>
            </p:nvSpPr>
            <p:spPr>
              <a:xfrm>
                <a:off x="2525600" y="34913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Data Cleaning and Preparation</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Load data into Google Colab, clean data (get rid of non-English tweets and characters), create subsets of relevant tweets</a:t>
                </a:r>
                <a:endParaRPr b="1" sz="1000">
                  <a:latin typeface="Roboto"/>
                  <a:ea typeface="Roboto"/>
                  <a:cs typeface="Roboto"/>
                  <a:sym typeface="Roboto"/>
                </a:endParaRPr>
              </a:p>
            </p:txBody>
          </p:sp>
        </p:grpSp>
      </p:grpSp>
      <p:cxnSp>
        <p:nvCxnSpPr>
          <p:cNvPr id="175" name="Google Shape;175;p25"/>
          <p:cNvCxnSpPr/>
          <p:nvPr/>
        </p:nvCxnSpPr>
        <p:spPr>
          <a:xfrm>
            <a:off x="8352516" y="2898091"/>
            <a:ext cx="0" cy="359400"/>
          </a:xfrm>
          <a:prstGeom prst="straightConnector1">
            <a:avLst/>
          </a:prstGeom>
          <a:noFill/>
          <a:ln cap="flat" cmpd="sng" w="9525">
            <a:solidFill>
              <a:srgbClr val="000000"/>
            </a:solidFill>
            <a:prstDash val="solid"/>
            <a:round/>
            <a:headEnd len="sm" w="sm" type="none"/>
            <a:tailEnd len="sm" w="sm" type="none"/>
          </a:ln>
        </p:spPr>
      </p:cxnSp>
      <p:sp>
        <p:nvSpPr>
          <p:cNvPr id="176" name="Google Shape;176;p25"/>
          <p:cNvSpPr/>
          <p:nvPr/>
        </p:nvSpPr>
        <p:spPr>
          <a:xfrm>
            <a:off x="8306316" y="2805691"/>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nvSpPr>
        <p:spPr>
          <a:xfrm>
            <a:off x="7701301" y="3363775"/>
            <a:ext cx="144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100">
                <a:latin typeface="Roboto"/>
                <a:ea typeface="Roboto"/>
                <a:cs typeface="Roboto"/>
                <a:sym typeface="Roboto"/>
              </a:rPr>
              <a:t>December</a:t>
            </a:r>
            <a:endParaRPr b="1" sz="2100">
              <a:latin typeface="Roboto"/>
              <a:ea typeface="Roboto"/>
              <a:cs typeface="Roboto"/>
              <a:sym typeface="Roboto"/>
            </a:endParaRPr>
          </a:p>
        </p:txBody>
      </p:sp>
      <p:sp>
        <p:nvSpPr>
          <p:cNvPr id="178" name="Google Shape;178;p25"/>
          <p:cNvSpPr txBox="1"/>
          <p:nvPr/>
        </p:nvSpPr>
        <p:spPr>
          <a:xfrm>
            <a:off x="7790600" y="3841463"/>
            <a:ext cx="22536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sp>
        <p:nvSpPr>
          <p:cNvPr id="179" name="Google Shape;179;p25"/>
          <p:cNvSpPr txBox="1"/>
          <p:nvPr/>
        </p:nvSpPr>
        <p:spPr>
          <a:xfrm>
            <a:off x="6914750" y="1465275"/>
            <a:ext cx="21552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Final Touches + Presentation</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sz="1000">
              <a:solidFill>
                <a:schemeClr val="dk1"/>
              </a:solidFill>
              <a:latin typeface="Roboto"/>
              <a:ea typeface="Roboto"/>
              <a:cs typeface="Roboto"/>
              <a:sym typeface="Roboto"/>
            </a:endParaRPr>
          </a:p>
          <a:p>
            <a:pPr indent="0" lvl="0" marL="0" rtl="0" algn="l">
              <a:spcBef>
                <a:spcPts val="0"/>
              </a:spcBef>
              <a:spcAft>
                <a:spcPts val="1600"/>
              </a:spcAft>
              <a:buNone/>
            </a:pPr>
            <a:r>
              <a:rPr lang="en" sz="1000">
                <a:solidFill>
                  <a:schemeClr val="dk1"/>
                </a:solidFill>
                <a:latin typeface="Roboto"/>
                <a:ea typeface="Roboto"/>
                <a:cs typeface="Roboto"/>
                <a:sym typeface="Roboto"/>
              </a:rPr>
              <a:t>Finish analysis, come up with actionable items for BACKCOURT, and final presentation</a:t>
            </a:r>
            <a:endParaRPr sz="10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Resources We Leveraged</a:t>
            </a:r>
            <a:endParaRPr sz="2800">
              <a:solidFill>
                <a:srgbClr val="002D45"/>
              </a:solidFill>
              <a:latin typeface="Montserrat"/>
              <a:ea typeface="Montserrat"/>
              <a:cs typeface="Montserrat"/>
              <a:sym typeface="Montserrat"/>
            </a:endParaRPr>
          </a:p>
        </p:txBody>
      </p:sp>
      <p:sp>
        <p:nvSpPr>
          <p:cNvPr id="185" name="Google Shape;185;p26"/>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Google Colab </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Trello </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GitHub</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Pandas</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NLTK Library, SentimentIntensityAnalyzer</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Matplotlib</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Openai API for Sentiment Analysis </a:t>
            </a:r>
            <a:endParaRPr sz="1700">
              <a:solidFill>
                <a:schemeClr val="dk2"/>
              </a:solidFill>
              <a:latin typeface="Open Sans Light"/>
              <a:ea typeface="Open Sans Light"/>
              <a:cs typeface="Open Sans Light"/>
              <a:sym typeface="Open Sans Light"/>
            </a:endParaRPr>
          </a:p>
        </p:txBody>
      </p:sp>
      <p:pic>
        <p:nvPicPr>
          <p:cNvPr id="186" name="Google Shape;186;p26"/>
          <p:cNvPicPr preferRelativeResize="0"/>
          <p:nvPr/>
        </p:nvPicPr>
        <p:blipFill>
          <a:blip r:embed="rId4">
            <a:alphaModFix/>
          </a:blip>
          <a:stretch>
            <a:fillRect/>
          </a:stretch>
        </p:blipFill>
        <p:spPr>
          <a:xfrm>
            <a:off x="0" y="3620438"/>
            <a:ext cx="1685625" cy="1685625"/>
          </a:xfrm>
          <a:prstGeom prst="rect">
            <a:avLst/>
          </a:prstGeom>
          <a:noFill/>
          <a:ln>
            <a:noFill/>
          </a:ln>
        </p:spPr>
      </p:pic>
      <p:pic>
        <p:nvPicPr>
          <p:cNvPr id="187" name="Google Shape;187;p26"/>
          <p:cNvPicPr preferRelativeResize="0"/>
          <p:nvPr/>
        </p:nvPicPr>
        <p:blipFill>
          <a:blip r:embed="rId5">
            <a:alphaModFix/>
          </a:blip>
          <a:stretch>
            <a:fillRect/>
          </a:stretch>
        </p:blipFill>
        <p:spPr>
          <a:xfrm>
            <a:off x="1685623" y="4050526"/>
            <a:ext cx="3822400" cy="1092975"/>
          </a:xfrm>
          <a:prstGeom prst="rect">
            <a:avLst/>
          </a:prstGeom>
          <a:noFill/>
          <a:ln>
            <a:noFill/>
          </a:ln>
        </p:spPr>
      </p:pic>
      <p:pic>
        <p:nvPicPr>
          <p:cNvPr id="188" name="Google Shape;188;p26"/>
          <p:cNvPicPr preferRelativeResize="0"/>
          <p:nvPr/>
        </p:nvPicPr>
        <p:blipFill rotWithShape="1">
          <a:blip r:embed="rId6">
            <a:alphaModFix/>
          </a:blip>
          <a:srcRect b="24975" l="18766" r="16567" t="26993"/>
          <a:stretch/>
        </p:blipFill>
        <p:spPr>
          <a:xfrm>
            <a:off x="5670375" y="3860676"/>
            <a:ext cx="3362776" cy="120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7"/>
          <p:cNvSpPr txBox="1"/>
          <p:nvPr/>
        </p:nvSpPr>
        <p:spPr>
          <a:xfrm>
            <a:off x="311700" y="902225"/>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Data Understanding &amp; Data Preparation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description &amp; cleaning</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99" name="Google Shape;199;p28"/>
          <p:cNvSpPr txBox="1"/>
          <p:nvPr/>
        </p:nvSpPr>
        <p:spPr>
          <a:xfrm>
            <a:off x="311700" y="1055000"/>
            <a:ext cx="8520600" cy="3787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Two datasets will be used for sentiment analysis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FIFA World Cup data from 2018</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FIFA World Cup data data from 2022, Day 1*</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2018 FIFA data:</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Originally 16 columns, 530k rows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Interested in Tweet column for analysis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Cleaned data → 11 columns, 17,313 rows</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Filtered out NA values </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Subsetted the dataset to only include dates that start with 2018-07-15</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Removed unnecessary columns(UserMentionNames, UserMentionID, ID, Followers, and Friends) </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Excluded any rows that did not have "en" in the 'lang' column</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For comparison reasons, new data frame was created and filtered to include data for one day of World Cup (July 2nd, 2018) </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11 columns, </a:t>
            </a:r>
            <a:r>
              <a:rPr lang="en">
                <a:solidFill>
                  <a:schemeClr val="dk2"/>
                </a:solidFill>
                <a:latin typeface="Open Sans Light"/>
                <a:ea typeface="Open Sans Light"/>
                <a:cs typeface="Open Sans Light"/>
                <a:sym typeface="Open Sans Light"/>
              </a:rPr>
              <a:t>12,148 rows</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grpSp>
        <p:nvGrpSpPr>
          <p:cNvPr id="204" name="Google Shape;204;p29"/>
          <p:cNvGrpSpPr/>
          <p:nvPr/>
        </p:nvGrpSpPr>
        <p:grpSpPr>
          <a:xfrm>
            <a:off x="8021825" y="377475"/>
            <a:ext cx="548700" cy="548700"/>
            <a:chOff x="8049325" y="164100"/>
            <a:chExt cx="548700" cy="548700"/>
          </a:xfrm>
        </p:grpSpPr>
        <p:sp>
          <p:nvSpPr>
            <p:cNvPr id="205" name="Google Shape;205;p29"/>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29"/>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07" name="Google Shape;207;p29"/>
          <p:cNvSpPr txBox="1"/>
          <p:nvPr/>
        </p:nvSpPr>
        <p:spPr>
          <a:xfrm>
            <a:off x="284200" y="6584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pic>
        <p:nvPicPr>
          <p:cNvPr id="208" name="Google Shape;208;p29"/>
          <p:cNvPicPr preferRelativeResize="0"/>
          <p:nvPr/>
        </p:nvPicPr>
        <p:blipFill rotWithShape="1">
          <a:blip r:embed="rId5">
            <a:alphaModFix/>
          </a:blip>
          <a:srcRect b="0" l="7527" r="0" t="0"/>
          <a:stretch/>
        </p:blipFill>
        <p:spPr>
          <a:xfrm>
            <a:off x="584575" y="305425"/>
            <a:ext cx="8173527" cy="3547750"/>
          </a:xfrm>
          <a:prstGeom prst="rect">
            <a:avLst/>
          </a:prstGeom>
          <a:noFill/>
          <a:ln>
            <a:noFill/>
          </a:ln>
        </p:spPr>
      </p:pic>
      <p:sp>
        <p:nvSpPr>
          <p:cNvPr id="209" name="Google Shape;209;p29"/>
          <p:cNvSpPr/>
          <p:nvPr/>
        </p:nvSpPr>
        <p:spPr>
          <a:xfrm>
            <a:off x="8103700" y="377475"/>
            <a:ext cx="701100" cy="354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9"/>
          <p:cNvSpPr/>
          <p:nvPr/>
        </p:nvSpPr>
        <p:spPr>
          <a:xfrm>
            <a:off x="8021825" y="3984850"/>
            <a:ext cx="548700" cy="548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9"/>
          <p:cNvSpPr txBox="1"/>
          <p:nvPr/>
        </p:nvSpPr>
        <p:spPr>
          <a:xfrm>
            <a:off x="3401525" y="4122800"/>
            <a:ext cx="4620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created a new column "sentiment" that has values of 1 (positive), 0 (neutral) , or -1 (negative) based on the sentiment of the content in the "Tweet" column</a:t>
            </a:r>
            <a:endParaRPr sz="1500">
              <a:solidFill>
                <a:schemeClr val="dk2"/>
              </a:solidFill>
            </a:endParaRPr>
          </a:p>
        </p:txBody>
      </p:sp>
      <p:sp>
        <p:nvSpPr>
          <p:cNvPr id="212" name="Google Shape;212;p29"/>
          <p:cNvSpPr/>
          <p:nvPr/>
        </p:nvSpPr>
        <p:spPr>
          <a:xfrm>
            <a:off x="663575" y="400950"/>
            <a:ext cx="335700" cy="335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9"/>
          <p:cNvSpPr/>
          <p:nvPr/>
        </p:nvSpPr>
        <p:spPr>
          <a:xfrm>
            <a:off x="742625" y="3853175"/>
            <a:ext cx="177600" cy="677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9"/>
          <p:cNvSpPr txBox="1"/>
          <p:nvPr/>
        </p:nvSpPr>
        <p:spPr>
          <a:xfrm>
            <a:off x="209450" y="4533475"/>
            <a:ext cx="187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Only English tweets</a:t>
            </a:r>
            <a:endParaRPr sz="1500">
              <a:solidFill>
                <a:schemeClr val="dk2"/>
              </a:solidFill>
            </a:endParaRPr>
          </a:p>
        </p:txBody>
      </p:sp>
      <p:sp>
        <p:nvSpPr>
          <p:cNvPr id="215" name="Google Shape;215;p29"/>
          <p:cNvSpPr txBox="1"/>
          <p:nvPr/>
        </p:nvSpPr>
        <p:spPr>
          <a:xfrm>
            <a:off x="101950" y="0"/>
            <a:ext cx="5338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2018 Fifa dataset</a:t>
            </a:r>
            <a:endParaRPr sz="900">
              <a:solidFill>
                <a:schemeClr val="dk2"/>
              </a:solidFill>
            </a:endParaRPr>
          </a:p>
        </p:txBody>
      </p:sp>
      <p:sp>
        <p:nvSpPr>
          <p:cNvPr id="216" name="Google Shape;216;p29"/>
          <p:cNvSpPr/>
          <p:nvPr/>
        </p:nvSpPr>
        <p:spPr>
          <a:xfrm>
            <a:off x="1130650" y="407775"/>
            <a:ext cx="335700" cy="147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description &amp; cleaning pt.2</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22" name="Google Shape;222;p30"/>
          <p:cNvSpPr txBox="1"/>
          <p:nvPr/>
        </p:nvSpPr>
        <p:spPr>
          <a:xfrm>
            <a:off x="311700" y="1055000"/>
            <a:ext cx="8520600" cy="3787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2022 FIFA data: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6 columns, 22.5k rows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Already contains a sentiment score for tweets + cleaned dataset</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Modified data</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Using Sentiment column, mutated df to create new column to transform sentiment into numeric representation. → ‘positive’ = 1, ‘neutral’ = 0, ‘negative’ = -1</a:t>
            </a:r>
            <a:endParaRPr>
              <a:solidFill>
                <a:schemeClr val="dk2"/>
              </a:solidFill>
              <a:latin typeface="Open Sans Light"/>
              <a:ea typeface="Open Sans Light"/>
              <a:cs typeface="Open Sans Light"/>
              <a:sym typeface="Open Sans Light"/>
            </a:endParaRPr>
          </a:p>
          <a:p>
            <a:pPr indent="-317500" lvl="3" marL="18288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7 columns, 22.5k rows </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1"/>
          <p:cNvPicPr preferRelativeResize="0"/>
          <p:nvPr/>
        </p:nvPicPr>
        <p:blipFill>
          <a:blip r:embed="rId3">
            <a:alphaModFix/>
          </a:blip>
          <a:stretch>
            <a:fillRect/>
          </a:stretch>
        </p:blipFill>
        <p:spPr>
          <a:xfrm>
            <a:off x="152400" y="671400"/>
            <a:ext cx="8839204" cy="2783831"/>
          </a:xfrm>
          <a:prstGeom prst="rect">
            <a:avLst/>
          </a:prstGeom>
          <a:noFill/>
          <a:ln>
            <a:noFill/>
          </a:ln>
        </p:spPr>
      </p:pic>
      <p:sp>
        <p:nvSpPr>
          <p:cNvPr id="228" name="Google Shape;228;p31"/>
          <p:cNvSpPr txBox="1"/>
          <p:nvPr/>
        </p:nvSpPr>
        <p:spPr>
          <a:xfrm>
            <a:off x="101950" y="0"/>
            <a:ext cx="5338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2022 Fifa dataset</a:t>
            </a:r>
            <a:endParaRPr sz="900">
              <a:solidFill>
                <a:schemeClr val="dk2"/>
              </a:solidFill>
            </a:endParaRPr>
          </a:p>
        </p:txBody>
      </p:sp>
      <p:sp>
        <p:nvSpPr>
          <p:cNvPr id="229" name="Google Shape;229;p31"/>
          <p:cNvSpPr/>
          <p:nvPr/>
        </p:nvSpPr>
        <p:spPr>
          <a:xfrm>
            <a:off x="7701350" y="556050"/>
            <a:ext cx="1290300" cy="309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31"/>
          <p:cNvSpPr txBox="1"/>
          <p:nvPr/>
        </p:nvSpPr>
        <p:spPr>
          <a:xfrm>
            <a:off x="4134450" y="3974525"/>
            <a:ext cx="462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Sentiment column that would be used in drawing comparisons w/ 2018 data</a:t>
            </a:r>
            <a:endParaRPr sz="1500">
              <a:solidFill>
                <a:schemeClr val="dk2"/>
              </a:solidFill>
            </a:endParaRPr>
          </a:p>
        </p:txBody>
      </p:sp>
      <p:sp>
        <p:nvSpPr>
          <p:cNvPr id="231" name="Google Shape;231;p31"/>
          <p:cNvSpPr/>
          <p:nvPr/>
        </p:nvSpPr>
        <p:spPr>
          <a:xfrm>
            <a:off x="8382150" y="3697550"/>
            <a:ext cx="548700" cy="548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1"/>
          <p:cNvSpPr/>
          <p:nvPr/>
        </p:nvSpPr>
        <p:spPr>
          <a:xfrm>
            <a:off x="1649625" y="671400"/>
            <a:ext cx="259500" cy="181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3" name="Google Shape;233;p31"/>
          <p:cNvCxnSpPr>
            <a:stCxn id="232" idx="7"/>
            <a:endCxn id="234" idx="1"/>
          </p:cNvCxnSpPr>
          <p:nvPr/>
        </p:nvCxnSpPr>
        <p:spPr>
          <a:xfrm flipH="1" rot="10800000">
            <a:off x="1871122" y="343336"/>
            <a:ext cx="408600" cy="354600"/>
          </a:xfrm>
          <a:prstGeom prst="straightConnector1">
            <a:avLst/>
          </a:prstGeom>
          <a:noFill/>
          <a:ln cap="flat" cmpd="sng" w="9525">
            <a:solidFill>
              <a:srgbClr val="FF0000"/>
            </a:solidFill>
            <a:prstDash val="solid"/>
            <a:round/>
            <a:headEnd len="med" w="med" type="none"/>
            <a:tailEnd len="med" w="med" type="none"/>
          </a:ln>
        </p:spPr>
      </p:cxnSp>
      <p:sp>
        <p:nvSpPr>
          <p:cNvPr id="234" name="Google Shape;234;p31"/>
          <p:cNvSpPr txBox="1"/>
          <p:nvPr/>
        </p:nvSpPr>
        <p:spPr>
          <a:xfrm>
            <a:off x="2279825" y="135550"/>
            <a:ext cx="3558900" cy="415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Data is limited to November 20th,2022</a:t>
            </a:r>
            <a:endParaRPr sz="15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Introductions</a:t>
            </a:r>
            <a:endParaRPr sz="2800">
              <a:solidFill>
                <a:srgbClr val="002D45"/>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2"/>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Modeling &amp; Evaluation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Sentiment Analysis</a:t>
            </a:r>
            <a:endParaRPr sz="2800">
              <a:solidFill>
                <a:srgbClr val="002D45"/>
              </a:solidFill>
              <a:latin typeface="Montserrat"/>
              <a:ea typeface="Montserrat"/>
              <a:cs typeface="Montserrat"/>
              <a:sym typeface="Montserrat"/>
            </a:endParaRPr>
          </a:p>
        </p:txBody>
      </p:sp>
      <p:sp>
        <p:nvSpPr>
          <p:cNvPr id="245" name="Google Shape;245;p33"/>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b="1" lang="en">
                <a:solidFill>
                  <a:schemeClr val="dk2"/>
                </a:solidFill>
                <a:latin typeface="Open Sans"/>
                <a:ea typeface="Open Sans"/>
                <a:cs typeface="Open Sans"/>
                <a:sym typeface="Open Sans"/>
              </a:rPr>
              <a:t>Objective</a:t>
            </a:r>
            <a:r>
              <a:rPr lang="en">
                <a:solidFill>
                  <a:schemeClr val="dk2"/>
                </a:solidFill>
                <a:latin typeface="Open Sans Light"/>
                <a:ea typeface="Open Sans Light"/>
                <a:cs typeface="Open Sans Light"/>
                <a:sym typeface="Open Sans Light"/>
              </a:rPr>
              <a:t>: To classify tweets based on sentiment (positive, negative, neutral) using a machine learning approach.</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b="1" lang="en">
                <a:solidFill>
                  <a:schemeClr val="dk2"/>
                </a:solidFill>
                <a:latin typeface="Open Sans"/>
                <a:ea typeface="Open Sans"/>
                <a:cs typeface="Open Sans"/>
                <a:sym typeface="Open Sans"/>
              </a:rPr>
              <a:t>Methodology</a:t>
            </a:r>
            <a:r>
              <a:rPr lang="en">
                <a:solidFill>
                  <a:schemeClr val="dk2"/>
                </a:solidFill>
                <a:latin typeface="Open Sans Light"/>
                <a:ea typeface="Open Sans Light"/>
                <a:cs typeface="Open Sans Light"/>
                <a:sym typeface="Open Sans Light"/>
              </a:rPr>
              <a:t>: VADER (Valence Aware Dictionary and sentiment Reasoner) from the NLTK library</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VADER: </a:t>
            </a:r>
            <a:r>
              <a:rPr b="1" i="1" lang="en">
                <a:solidFill>
                  <a:schemeClr val="dk2"/>
                </a:solidFill>
                <a:latin typeface="Open Sans"/>
                <a:ea typeface="Open Sans"/>
                <a:cs typeface="Open Sans"/>
                <a:sym typeface="Open Sans"/>
              </a:rPr>
              <a:t>lexicon-based sentiment analysis model </a:t>
            </a:r>
            <a:r>
              <a:rPr lang="en">
                <a:solidFill>
                  <a:schemeClr val="dk2"/>
                </a:solidFill>
                <a:latin typeface="Open Sans Light"/>
                <a:ea typeface="Open Sans Light"/>
                <a:cs typeface="Open Sans Light"/>
                <a:sym typeface="Open Sans Light"/>
              </a:rPr>
              <a:t>designed especially for the social media text</a:t>
            </a:r>
            <a:endParaRPr>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rPr lang="en">
                <a:solidFill>
                  <a:schemeClr val="dk2"/>
                </a:solidFill>
                <a:latin typeface="Open Sans Light"/>
                <a:ea typeface="Open Sans Light"/>
                <a:cs typeface="Open Sans Light"/>
                <a:sym typeface="Open Sans Light"/>
              </a:rPr>
              <a:t>VADER uses a pre-defined list of words and phrases that have been assigned sentiment scores, reflecting their emotional intensity (positive, negative, or neutral). The lexicon is designed to capture the sentiment expressed in social media, taking into account various aspects such as slang, acronyms, and emoticons.</a:t>
            </a:r>
            <a:endParaRPr>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4"/>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[Insert image and/or code snippet]</a:t>
            </a:r>
            <a:endParaRPr b="0" i="0" sz="1400" u="none" cap="none" strike="noStrike">
              <a:solidFill>
                <a:srgbClr val="595959"/>
              </a:solidFill>
              <a:latin typeface="Open Sans Light"/>
              <a:ea typeface="Open Sans Light"/>
              <a:cs typeface="Open Sans Light"/>
              <a:sym typeface="Open Sans Light"/>
            </a:endParaRPr>
          </a:p>
        </p:txBody>
      </p:sp>
      <p:grpSp>
        <p:nvGrpSpPr>
          <p:cNvPr id="251" name="Google Shape;251;p34"/>
          <p:cNvGrpSpPr/>
          <p:nvPr/>
        </p:nvGrpSpPr>
        <p:grpSpPr>
          <a:xfrm>
            <a:off x="8049325" y="164100"/>
            <a:ext cx="548700" cy="548700"/>
            <a:chOff x="8049325" y="164100"/>
            <a:chExt cx="548700" cy="548700"/>
          </a:xfrm>
        </p:grpSpPr>
        <p:sp>
          <p:nvSpPr>
            <p:cNvPr id="252" name="Google Shape;252;p34"/>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34"/>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54" name="Google Shape;254;p3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VADER</a:t>
            </a:r>
            <a:endParaRPr sz="2800">
              <a:solidFill>
                <a:srgbClr val="002D45"/>
              </a:solidFill>
              <a:latin typeface="Montserrat"/>
              <a:ea typeface="Montserrat"/>
              <a:cs typeface="Montserrat"/>
              <a:sym typeface="Montserrat"/>
            </a:endParaRPr>
          </a:p>
        </p:txBody>
      </p:sp>
      <p:pic>
        <p:nvPicPr>
          <p:cNvPr id="255" name="Google Shape;255;p34"/>
          <p:cNvPicPr preferRelativeResize="0"/>
          <p:nvPr/>
        </p:nvPicPr>
        <p:blipFill>
          <a:blip r:embed="rId5">
            <a:alphaModFix/>
          </a:blip>
          <a:stretch>
            <a:fillRect/>
          </a:stretch>
        </p:blipFill>
        <p:spPr>
          <a:xfrm>
            <a:off x="1362374" y="1017725"/>
            <a:ext cx="6247726" cy="4031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5"/>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[Insert image and/or code snippet]</a:t>
            </a:r>
            <a:endParaRPr b="0" i="0" sz="1400" u="none" cap="none" strike="noStrike">
              <a:solidFill>
                <a:srgbClr val="595959"/>
              </a:solidFill>
              <a:latin typeface="Open Sans Light"/>
              <a:ea typeface="Open Sans Light"/>
              <a:cs typeface="Open Sans Light"/>
              <a:sym typeface="Open Sans Light"/>
            </a:endParaRPr>
          </a:p>
        </p:txBody>
      </p:sp>
      <p:grpSp>
        <p:nvGrpSpPr>
          <p:cNvPr id="261" name="Google Shape;261;p35"/>
          <p:cNvGrpSpPr/>
          <p:nvPr/>
        </p:nvGrpSpPr>
        <p:grpSpPr>
          <a:xfrm>
            <a:off x="8049325" y="164100"/>
            <a:ext cx="548700" cy="548700"/>
            <a:chOff x="8049325" y="164100"/>
            <a:chExt cx="548700" cy="548700"/>
          </a:xfrm>
        </p:grpSpPr>
        <p:sp>
          <p:nvSpPr>
            <p:cNvPr id="262" name="Google Shape;262;p35"/>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35"/>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64" name="Google Shape;264;p35"/>
          <p:cNvSpPr txBox="1"/>
          <p:nvPr/>
        </p:nvSpPr>
        <p:spPr>
          <a:xfrm>
            <a:off x="311700" y="4046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Sentiment Analysis</a:t>
            </a:r>
            <a:endParaRPr sz="2800">
              <a:solidFill>
                <a:srgbClr val="002D45"/>
              </a:solidFill>
              <a:latin typeface="Montserrat"/>
              <a:ea typeface="Montserrat"/>
              <a:cs typeface="Montserrat"/>
              <a:sym typeface="Montserrat"/>
            </a:endParaRPr>
          </a:p>
        </p:txBody>
      </p:sp>
      <p:pic>
        <p:nvPicPr>
          <p:cNvPr id="265" name="Google Shape;265;p35"/>
          <p:cNvPicPr preferRelativeResize="0"/>
          <p:nvPr/>
        </p:nvPicPr>
        <p:blipFill>
          <a:blip r:embed="rId5">
            <a:alphaModFix/>
          </a:blip>
          <a:stretch>
            <a:fillRect/>
          </a:stretch>
        </p:blipFill>
        <p:spPr>
          <a:xfrm>
            <a:off x="311700" y="883262"/>
            <a:ext cx="8570051" cy="3376974"/>
          </a:xfrm>
          <a:prstGeom prst="rect">
            <a:avLst/>
          </a:prstGeom>
          <a:noFill/>
          <a:ln>
            <a:noFill/>
          </a:ln>
        </p:spPr>
      </p:pic>
      <p:sp>
        <p:nvSpPr>
          <p:cNvPr id="266" name="Google Shape;266;p35"/>
          <p:cNvSpPr/>
          <p:nvPr/>
        </p:nvSpPr>
        <p:spPr>
          <a:xfrm>
            <a:off x="8471150" y="712800"/>
            <a:ext cx="548700" cy="386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5"/>
          <p:cNvSpPr txBox="1"/>
          <p:nvPr/>
        </p:nvSpPr>
        <p:spPr>
          <a:xfrm>
            <a:off x="7060075" y="4166100"/>
            <a:ext cx="160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Light"/>
                <a:ea typeface="Open Sans Light"/>
                <a:cs typeface="Open Sans Light"/>
                <a:sym typeface="Open Sans Light"/>
              </a:rPr>
              <a:t>Result returned by sentiment analysis</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36"/>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[Insert image and/or code snippet]</a:t>
            </a:r>
            <a:endParaRPr b="0" i="0" sz="1400" u="none" cap="none" strike="noStrike">
              <a:solidFill>
                <a:srgbClr val="595959"/>
              </a:solidFill>
              <a:latin typeface="Open Sans Light"/>
              <a:ea typeface="Open Sans Light"/>
              <a:cs typeface="Open Sans Light"/>
              <a:sym typeface="Open Sans Light"/>
            </a:endParaRPr>
          </a:p>
        </p:txBody>
      </p:sp>
      <p:grpSp>
        <p:nvGrpSpPr>
          <p:cNvPr id="273" name="Google Shape;273;p36"/>
          <p:cNvGrpSpPr/>
          <p:nvPr/>
        </p:nvGrpSpPr>
        <p:grpSpPr>
          <a:xfrm>
            <a:off x="8049325" y="164100"/>
            <a:ext cx="548700" cy="548700"/>
            <a:chOff x="8049325" y="164100"/>
            <a:chExt cx="548700" cy="548700"/>
          </a:xfrm>
        </p:grpSpPr>
        <p:sp>
          <p:nvSpPr>
            <p:cNvPr id="274" name="Google Shape;274;p36"/>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36"/>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76" name="Google Shape;276;p36"/>
          <p:cNvSpPr txBox="1"/>
          <p:nvPr/>
        </p:nvSpPr>
        <p:spPr>
          <a:xfrm>
            <a:off x="311700" y="4046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Sentiment Analysis</a:t>
            </a:r>
            <a:endParaRPr sz="2800">
              <a:solidFill>
                <a:srgbClr val="002D45"/>
              </a:solidFill>
              <a:latin typeface="Montserrat"/>
              <a:ea typeface="Montserrat"/>
              <a:cs typeface="Montserrat"/>
              <a:sym typeface="Montserrat"/>
            </a:endParaRPr>
          </a:p>
        </p:txBody>
      </p:sp>
      <p:pic>
        <p:nvPicPr>
          <p:cNvPr id="277" name="Google Shape;277;p36"/>
          <p:cNvPicPr preferRelativeResize="0"/>
          <p:nvPr/>
        </p:nvPicPr>
        <p:blipFill>
          <a:blip r:embed="rId5">
            <a:alphaModFix/>
          </a:blip>
          <a:stretch>
            <a:fillRect/>
          </a:stretch>
        </p:blipFill>
        <p:spPr>
          <a:xfrm>
            <a:off x="967475" y="1842238"/>
            <a:ext cx="6835800" cy="1609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37"/>
          <p:cNvSpPr txBox="1"/>
          <p:nvPr/>
        </p:nvSpPr>
        <p:spPr>
          <a:xfrm>
            <a:off x="311700" y="2969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 Comparison</a:t>
            </a:r>
            <a:endParaRPr sz="2800">
              <a:solidFill>
                <a:srgbClr val="002D45"/>
              </a:solidFill>
              <a:latin typeface="Montserrat"/>
              <a:ea typeface="Montserrat"/>
              <a:cs typeface="Montserrat"/>
              <a:sym typeface="Montserrat"/>
            </a:endParaRPr>
          </a:p>
        </p:txBody>
      </p:sp>
      <p:graphicFrame>
        <p:nvGraphicFramePr>
          <p:cNvPr id="283" name="Google Shape;283;p37"/>
          <p:cNvGraphicFramePr/>
          <p:nvPr/>
        </p:nvGraphicFramePr>
        <p:xfrm>
          <a:off x="497500" y="965425"/>
          <a:ext cx="3000000" cy="3000000"/>
        </p:xfrm>
        <a:graphic>
          <a:graphicData uri="http://schemas.openxmlformats.org/drawingml/2006/table">
            <a:tbl>
              <a:tblPr>
                <a:noFill/>
                <a:tableStyleId>{6175D06B-50C6-4D9E-9FBA-987B7609802E}</a:tableStyleId>
              </a:tblPr>
              <a:tblGrid>
                <a:gridCol w="1629800"/>
                <a:gridCol w="1629800"/>
                <a:gridCol w="1629800"/>
                <a:gridCol w="1629800"/>
                <a:gridCol w="1629800"/>
              </a:tblGrid>
              <a:tr h="468350">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Description</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Results</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Pros</a:t>
                      </a:r>
                      <a:endParaRPr b="1">
                        <a:solidFill>
                          <a:schemeClr val="lt1"/>
                        </a:solidFill>
                        <a:latin typeface="Open Sans"/>
                        <a:ea typeface="Open Sans"/>
                        <a:cs typeface="Open Sans"/>
                        <a:sym typeface="Open Sans"/>
                      </a:endParaRPr>
                    </a:p>
                  </a:txBody>
                  <a:tcPr marT="91425" marB="91425" marR="91425" marL="91425">
                    <a:solidFill>
                      <a:schemeClr val="accent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Cons</a:t>
                      </a:r>
                      <a:endParaRPr b="1">
                        <a:solidFill>
                          <a:schemeClr val="lt1"/>
                        </a:solidFill>
                        <a:latin typeface="Open Sans"/>
                        <a:ea typeface="Open Sans"/>
                        <a:cs typeface="Open Sans"/>
                        <a:sym typeface="Open Sans"/>
                      </a:endParaRPr>
                    </a:p>
                  </a:txBody>
                  <a:tcPr marT="91425" marB="91425" marR="91425" marL="91425">
                    <a:solidFill>
                      <a:schemeClr val="accent3"/>
                    </a:solidFill>
                  </a:tcPr>
                </a:tc>
              </a:tr>
              <a:tr h="97275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VADER</a:t>
                      </a:r>
                      <a:br>
                        <a:rPr lang="en">
                          <a:latin typeface="Open Sans Light"/>
                          <a:ea typeface="Open Sans Light"/>
                          <a:cs typeface="Open Sans Light"/>
                          <a:sym typeface="Open Sans Light"/>
                        </a:rPr>
                      </a:b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Sentiment analysis model designed </a:t>
                      </a:r>
                      <a:r>
                        <a:rPr lang="en">
                          <a:solidFill>
                            <a:schemeClr val="dk2"/>
                          </a:solidFill>
                          <a:latin typeface="Open Sans Light"/>
                          <a:ea typeface="Open Sans Light"/>
                          <a:cs typeface="Open Sans Light"/>
                          <a:sym typeface="Open Sans Light"/>
                        </a:rPr>
                        <a:t>especially</a:t>
                      </a:r>
                      <a:r>
                        <a:rPr lang="en">
                          <a:solidFill>
                            <a:schemeClr val="dk2"/>
                          </a:solidFill>
                          <a:latin typeface="Open Sans Light"/>
                          <a:ea typeface="Open Sans Light"/>
                          <a:cs typeface="Open Sans Light"/>
                          <a:sym typeface="Open Sans Light"/>
                        </a:rPr>
                        <a:t> for social media texts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Score of </a:t>
                      </a:r>
                      <a:r>
                        <a:rPr lang="en">
                          <a:solidFill>
                            <a:schemeClr val="dk2"/>
                          </a:solidFill>
                          <a:latin typeface="Open Sans Light"/>
                          <a:ea typeface="Open Sans Light"/>
                          <a:cs typeface="Open Sans Light"/>
                          <a:sym typeface="Open Sans Light"/>
                        </a:rPr>
                        <a:t>positive</a:t>
                      </a:r>
                      <a:r>
                        <a:rPr lang="en">
                          <a:solidFill>
                            <a:schemeClr val="dk2"/>
                          </a:solidFill>
                          <a:latin typeface="Open Sans Light"/>
                          <a:ea typeface="Open Sans Light"/>
                          <a:cs typeface="Open Sans Light"/>
                          <a:sym typeface="Open Sans Light"/>
                        </a:rPr>
                        <a:t> or negative</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Specialized on social media</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Limited Contextual Understanding</a:t>
                      </a:r>
                      <a:endParaRPr>
                        <a:latin typeface="Open Sans Light"/>
                        <a:ea typeface="Open Sans Light"/>
                        <a:cs typeface="Open Sans Light"/>
                        <a:sym typeface="Open Sans Light"/>
                      </a:endParaRPr>
                    </a:p>
                  </a:txBody>
                  <a:tcPr marT="91425" marB="91425" marR="91425" marL="91425" anchor="ctr"/>
                </a:tc>
              </a:tr>
              <a:tr h="1907575">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BERT(Bidirectional Encoder Representations from Transformers)</a:t>
                      </a:r>
                      <a:endParaRPr>
                        <a:solidFill>
                          <a:schemeClr val="dk1"/>
                        </a:solidFill>
                        <a:latin typeface="Open Sans Light"/>
                        <a:ea typeface="Open Sans Light"/>
                        <a:cs typeface="Open Sans Light"/>
                        <a:sym typeface="Open Sans Light"/>
                      </a:endParaRPr>
                    </a:p>
                    <a:p>
                      <a:pPr indent="0" lvl="0" marL="0" rtl="0" algn="l">
                        <a:spcBef>
                          <a:spcPts val="600"/>
                        </a:spcBef>
                        <a:spcAft>
                          <a:spcPts val="0"/>
                        </a:spcAft>
                        <a:buNone/>
                      </a:pPr>
                      <a:r>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 BERT is a deep learning model developed by Google that has become a standard in natural language processing tasks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Score of positive or negative</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Handling of long texts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Long Inference Time</a:t>
                      </a:r>
                      <a:endParaRPr>
                        <a:latin typeface="Open Sans Light"/>
                        <a:ea typeface="Open Sans Light"/>
                        <a:cs typeface="Open Sans Light"/>
                        <a:sym typeface="Open Sans Light"/>
                      </a:endParaRPr>
                    </a:p>
                  </a:txBody>
                  <a:tcPr marT="91425" marB="91425" marR="91425" marL="91425"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38"/>
          <p:cNvSpPr txBox="1"/>
          <p:nvPr/>
        </p:nvSpPr>
        <p:spPr>
          <a:xfrm>
            <a:off x="311700" y="2133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endParaRPr sz="2800">
              <a:solidFill>
                <a:srgbClr val="002D45"/>
              </a:solidFill>
              <a:latin typeface="Montserrat"/>
              <a:ea typeface="Montserrat"/>
              <a:cs typeface="Montserrat"/>
              <a:sym typeface="Montserrat"/>
            </a:endParaRPr>
          </a:p>
        </p:txBody>
      </p:sp>
      <p:sp>
        <p:nvSpPr>
          <p:cNvPr id="289" name="Google Shape;289;p38"/>
          <p:cNvSpPr txBox="1"/>
          <p:nvPr/>
        </p:nvSpPr>
        <p:spPr>
          <a:xfrm>
            <a:off x="311700" y="742650"/>
            <a:ext cx="8520600" cy="3565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2018 FIFA World Cup data analysis has shown </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An average of ~42% overall positive sentiment toward the World Cup</a:t>
            </a:r>
            <a:endParaRPr>
              <a:solidFill>
                <a:schemeClr val="dk2"/>
              </a:solidFill>
              <a:latin typeface="Open Sans Light"/>
              <a:ea typeface="Open Sans Light"/>
              <a:cs typeface="Open Sans Light"/>
              <a:sym typeface="Open Sans Light"/>
            </a:endParaRPr>
          </a:p>
          <a:p>
            <a:pPr indent="-317500" lvl="3" marL="18288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While this is not low, we believe that external factors such as location + </a:t>
            </a:r>
            <a:r>
              <a:rPr lang="en">
                <a:solidFill>
                  <a:schemeClr val="dk2"/>
                </a:solidFill>
                <a:latin typeface="Open Sans Light"/>
                <a:ea typeface="Open Sans Light"/>
                <a:cs typeface="Open Sans Light"/>
                <a:sym typeface="Open Sans Light"/>
              </a:rPr>
              <a:t>accessibility</a:t>
            </a:r>
            <a:r>
              <a:rPr lang="en">
                <a:solidFill>
                  <a:schemeClr val="dk2"/>
                </a:solidFill>
                <a:latin typeface="Open Sans Light"/>
                <a:ea typeface="Open Sans Light"/>
                <a:cs typeface="Open Sans Light"/>
                <a:sym typeface="Open Sans Light"/>
              </a:rPr>
              <a:t> to location, stadium venue, ticketing options, etc., could be responsible for results.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2022 FIFA World Cup dataset </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An average of ~12% overall positive sentiment toward the World Cup, DAY 1*.</a:t>
            </a:r>
            <a:endParaRPr>
              <a:solidFill>
                <a:schemeClr val="dk2"/>
              </a:solidFill>
              <a:latin typeface="Open Sans Light"/>
              <a:ea typeface="Open Sans Light"/>
              <a:cs typeface="Open Sans Light"/>
              <a:sym typeface="Open Sans Light"/>
            </a:endParaRPr>
          </a:p>
          <a:p>
            <a:pPr indent="-317500" lvl="3" marL="18288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This was expected since data is limited to DAY 1 of WC.</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To </a:t>
            </a:r>
            <a:r>
              <a:rPr lang="en">
                <a:solidFill>
                  <a:schemeClr val="dk2"/>
                </a:solidFill>
                <a:latin typeface="Open Sans Light"/>
                <a:ea typeface="Open Sans Light"/>
                <a:cs typeface="Open Sans Light"/>
                <a:sym typeface="Open Sans Light"/>
              </a:rPr>
              <a:t>accommodate</a:t>
            </a:r>
            <a:r>
              <a:rPr lang="en">
                <a:solidFill>
                  <a:schemeClr val="dk2"/>
                </a:solidFill>
                <a:latin typeface="Open Sans Light"/>
                <a:ea typeface="Open Sans Light"/>
                <a:cs typeface="Open Sans Light"/>
                <a:sym typeface="Open Sans Light"/>
              </a:rPr>
              <a:t> for 2022 dataset, we calculated overall positive sentiment for 1 day in 2018 dataset.</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An average of ~31% overall positive sentiment for July 2nd, 2018. → drop in 2022 fan average positive sentiment by 19%.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Greater Impact</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Apply our sentiment analysis to any emerging market (i.e. the </a:t>
            </a:r>
            <a:r>
              <a:rPr lang="en">
                <a:solidFill>
                  <a:schemeClr val="dk2"/>
                </a:solidFill>
                <a:latin typeface="Open Sans Light"/>
                <a:ea typeface="Open Sans Light"/>
                <a:cs typeface="Open Sans Light"/>
                <a:sym typeface="Open Sans Light"/>
              </a:rPr>
              <a:t>Caribbean</a:t>
            </a:r>
            <a:r>
              <a:rPr lang="en">
                <a:solidFill>
                  <a:schemeClr val="dk2"/>
                </a:solidFill>
                <a:latin typeface="Open Sans Light"/>
                <a:ea typeface="Open Sans Light"/>
                <a:cs typeface="Open Sans Light"/>
                <a:sym typeface="Open Sans Light"/>
              </a:rPr>
              <a:t>, Middle East)</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Provides </a:t>
            </a:r>
            <a:r>
              <a:rPr b="1" lang="en">
                <a:solidFill>
                  <a:schemeClr val="dk2"/>
                </a:solidFill>
                <a:latin typeface="Open Sans"/>
                <a:ea typeface="Open Sans"/>
                <a:cs typeface="Open Sans"/>
                <a:sym typeface="Open Sans"/>
              </a:rPr>
              <a:t>real-time insights </a:t>
            </a:r>
            <a:r>
              <a:rPr lang="en">
                <a:solidFill>
                  <a:schemeClr val="dk2"/>
                </a:solidFill>
                <a:latin typeface="Open Sans Light"/>
                <a:ea typeface="Open Sans Light"/>
                <a:cs typeface="Open Sans Light"/>
                <a:sym typeface="Open Sans Light"/>
              </a:rPr>
              <a:t>into public opinion during sporting event</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Negative sentiment flags </a:t>
            </a:r>
            <a:r>
              <a:rPr b="1" lang="en">
                <a:solidFill>
                  <a:schemeClr val="dk2"/>
                </a:solidFill>
                <a:latin typeface="Open Sans"/>
                <a:ea typeface="Open Sans"/>
                <a:cs typeface="Open Sans"/>
                <a:sym typeface="Open Sans"/>
              </a:rPr>
              <a:t>areas to improve</a:t>
            </a:r>
            <a:r>
              <a:rPr lang="en">
                <a:solidFill>
                  <a:schemeClr val="dk2"/>
                </a:solidFill>
                <a:latin typeface="Open Sans Light"/>
                <a:ea typeface="Open Sans Light"/>
                <a:cs typeface="Open Sans Light"/>
                <a:sym typeface="Open Sans Light"/>
              </a:rPr>
              <a:t> (hospitality, infrastructure, etc.)</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Organizers can adapt strategies to enhance fan experiences</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39"/>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Final Thoughts</a:t>
            </a:r>
            <a:endParaRPr sz="2800">
              <a:solidFill>
                <a:srgbClr val="002D45"/>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4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We Learned</a:t>
            </a:r>
            <a:endParaRPr sz="2800">
              <a:solidFill>
                <a:srgbClr val="002D45"/>
              </a:solidFill>
              <a:latin typeface="Montserrat"/>
              <a:ea typeface="Montserrat"/>
              <a:cs typeface="Montserrat"/>
              <a:sym typeface="Montserrat"/>
            </a:endParaRPr>
          </a:p>
        </p:txBody>
      </p:sp>
      <p:sp>
        <p:nvSpPr>
          <p:cNvPr id="300" name="Google Shape;300;p40"/>
          <p:cNvSpPr txBox="1"/>
          <p:nvPr/>
        </p:nvSpPr>
        <p:spPr>
          <a:xfrm>
            <a:off x="311700" y="1247150"/>
            <a:ext cx="8585100" cy="3692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Sentiment Analysis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Majority of our team did not have prior experience working with sentiment analysis models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Understand how sentiment and public engagement go hand-in-hand</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60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Complicated data understanding and Preparation</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Had to clean and filter a lot of data</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Removing repeat tweets (some with +100 repeats)</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Accept only English tweets</a:t>
            </a:r>
            <a:endParaRPr>
              <a:solidFill>
                <a:schemeClr val="dk2"/>
              </a:solidFill>
              <a:latin typeface="Open Sans Light"/>
              <a:ea typeface="Open Sans Light"/>
              <a:cs typeface="Open Sans Light"/>
              <a:sym typeface="Open Sans Light"/>
            </a:endParaRPr>
          </a:p>
          <a:p>
            <a:pPr indent="0" lvl="0" marL="1371600" rtl="0" algn="l">
              <a:lnSpc>
                <a:spcPct val="115000"/>
              </a:lnSpc>
              <a:spcBef>
                <a:spcPts val="600"/>
              </a:spcBef>
              <a:spcAft>
                <a:spcPts val="0"/>
              </a:spcAft>
              <a:buNone/>
            </a:pPr>
            <a:r>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60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Adapting to complications w/ datasets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Our original 2022 dataset was scrapped → data was not in time frame of interest</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2022 World Cup dataset had to be reevaluated in order to meet team goals. </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4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Potential Next Steps</a:t>
            </a:r>
            <a:endParaRPr sz="2800">
              <a:solidFill>
                <a:srgbClr val="002D45"/>
              </a:solidFill>
              <a:latin typeface="Montserrat"/>
              <a:ea typeface="Montserrat"/>
              <a:cs typeface="Montserrat"/>
              <a:sym typeface="Montserrat"/>
            </a:endParaRPr>
          </a:p>
        </p:txBody>
      </p:sp>
      <p:sp>
        <p:nvSpPr>
          <p:cNvPr id="306" name="Google Shape;306;p41"/>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Analyzing more games leading up to the World Cup Finale</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Semifinals, quarterfinals, etc</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00">
              <a:solidFill>
                <a:schemeClr val="dk2"/>
              </a:solidFill>
              <a:latin typeface="Open Sans Light"/>
              <a:ea typeface="Open Sans Light"/>
              <a:cs typeface="Open Sans Light"/>
              <a:sym typeface="Open Sans Light"/>
            </a:endParaRPr>
          </a:p>
          <a:p>
            <a:pPr indent="-317500" lvl="0" marL="457200" rtl="0" algn="l">
              <a:lnSpc>
                <a:spcPct val="115000"/>
              </a:lnSpc>
              <a:spcBef>
                <a:spcPts val="60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Varied datasets</a:t>
            </a:r>
            <a:endParaRPr b="1">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Use Carribean sports datasets</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Cricket, Basketball</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Use non-English tweets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Refer to </a:t>
            </a:r>
            <a:r>
              <a:rPr b="1" lang="en">
                <a:solidFill>
                  <a:schemeClr val="dk2"/>
                </a:solidFill>
                <a:latin typeface="Open Sans"/>
                <a:ea typeface="Open Sans"/>
                <a:cs typeface="Open Sans"/>
                <a:sym typeface="Open Sans"/>
              </a:rPr>
              <a:t>other social media platforms</a:t>
            </a:r>
            <a:r>
              <a:rPr lang="en">
                <a:solidFill>
                  <a:schemeClr val="dk2"/>
                </a:solidFill>
                <a:latin typeface="Open Sans Light"/>
                <a:ea typeface="Open Sans Light"/>
                <a:cs typeface="Open Sans Light"/>
                <a:sym typeface="Open Sans Light"/>
              </a:rPr>
              <a:t> like Instagram or Facebook</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00">
              <a:solidFill>
                <a:schemeClr val="dk2"/>
              </a:solidFill>
              <a:latin typeface="Open Sans Light"/>
              <a:ea typeface="Open Sans Light"/>
              <a:cs typeface="Open Sans Light"/>
              <a:sym typeface="Open Sans Light"/>
            </a:endParaRPr>
          </a:p>
          <a:p>
            <a:pPr indent="-317500" lvl="0" marL="457200" rtl="0" algn="l">
              <a:lnSpc>
                <a:spcPct val="115000"/>
              </a:lnSpc>
              <a:spcBef>
                <a:spcPts val="60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Combine our results with advertising strategies per event</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Allow businesses to make </a:t>
            </a:r>
            <a:r>
              <a:rPr b="1" lang="en">
                <a:solidFill>
                  <a:schemeClr val="dk2"/>
                </a:solidFill>
                <a:latin typeface="Open Sans"/>
                <a:ea typeface="Open Sans"/>
                <a:cs typeface="Open Sans"/>
                <a:sym typeface="Open Sans"/>
              </a:rPr>
              <a:t>informed</a:t>
            </a:r>
            <a:r>
              <a:rPr lang="en">
                <a:solidFill>
                  <a:schemeClr val="dk2"/>
                </a:solidFill>
                <a:latin typeface="Open Sans Light"/>
                <a:ea typeface="Open Sans Light"/>
                <a:cs typeface="Open Sans Light"/>
                <a:sym typeface="Open Sans Light"/>
              </a:rPr>
              <a:t> decisions on sponsorships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Explore how sentiment correlates with ticket sales and merchandise revenue</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Meet Our Team!</a:t>
            </a:r>
            <a:endParaRPr sz="2800">
              <a:solidFill>
                <a:srgbClr val="002D45"/>
              </a:solidFill>
              <a:latin typeface="Montserrat"/>
              <a:ea typeface="Montserrat"/>
              <a:cs typeface="Montserrat"/>
              <a:sym typeface="Montserrat"/>
            </a:endParaRPr>
          </a:p>
        </p:txBody>
      </p:sp>
      <p:sp>
        <p:nvSpPr>
          <p:cNvPr id="66" name="Google Shape;66;p15"/>
          <p:cNvSpPr txBox="1"/>
          <p:nvPr/>
        </p:nvSpPr>
        <p:spPr>
          <a:xfrm>
            <a:off x="2114375" y="245827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Claire Lee</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Tufts University</a:t>
            </a:r>
            <a:endParaRPr>
              <a:solidFill>
                <a:srgbClr val="002A44"/>
              </a:solidFill>
              <a:latin typeface="Open Sans Light"/>
              <a:ea typeface="Open Sans Light"/>
              <a:cs typeface="Open Sans Light"/>
              <a:sym typeface="Open Sans Light"/>
            </a:endParaRPr>
          </a:p>
        </p:txBody>
      </p:sp>
      <p:sp>
        <p:nvSpPr>
          <p:cNvPr id="67" name="Google Shape;67;p15"/>
          <p:cNvSpPr txBox="1"/>
          <p:nvPr/>
        </p:nvSpPr>
        <p:spPr>
          <a:xfrm>
            <a:off x="2114375" y="4395198"/>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Vanessa Pliego</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Smith College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68" name="Google Shape;68;p15"/>
          <p:cNvSpPr txBox="1"/>
          <p:nvPr/>
        </p:nvSpPr>
        <p:spPr>
          <a:xfrm>
            <a:off x="4670425" y="2458285"/>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Nana Li</a:t>
            </a:r>
            <a:br>
              <a:rPr b="1" lang="en">
                <a:solidFill>
                  <a:srgbClr val="002A44"/>
                </a:solidFill>
                <a:latin typeface="Open Sans"/>
                <a:ea typeface="Open Sans"/>
                <a:cs typeface="Open Sans"/>
                <a:sym typeface="Open Sans"/>
              </a:rPr>
            </a:br>
            <a:r>
              <a:rPr lang="en">
                <a:solidFill>
                  <a:schemeClr val="dk2"/>
                </a:solidFill>
                <a:latin typeface="Open Sans Light"/>
                <a:ea typeface="Open Sans Light"/>
                <a:cs typeface="Open Sans Light"/>
                <a:sym typeface="Open Sans Light"/>
              </a:rPr>
              <a:t>Brandeis University</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69" name="Google Shape;69;p15"/>
          <p:cNvSpPr/>
          <p:nvPr/>
        </p:nvSpPr>
        <p:spPr>
          <a:xfrm>
            <a:off x="5017825" y="1155625"/>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70" name="Google Shape;70;p15"/>
          <p:cNvSpPr txBox="1"/>
          <p:nvPr/>
        </p:nvSpPr>
        <p:spPr>
          <a:xfrm>
            <a:off x="4033675" y="4453925"/>
            <a:ext cx="33309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Lindsey Blau</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University of </a:t>
            </a:r>
            <a:r>
              <a:rPr lang="en">
                <a:solidFill>
                  <a:srgbClr val="002A44"/>
                </a:solidFill>
                <a:latin typeface="Open Sans Light"/>
                <a:ea typeface="Open Sans Light"/>
                <a:cs typeface="Open Sans Light"/>
                <a:sym typeface="Open Sans Light"/>
              </a:rPr>
              <a:t>Massachusetts</a:t>
            </a:r>
            <a:r>
              <a:rPr lang="en">
                <a:solidFill>
                  <a:srgbClr val="002A44"/>
                </a:solidFill>
                <a:latin typeface="Open Sans Light"/>
                <a:ea typeface="Open Sans Light"/>
                <a:cs typeface="Open Sans Light"/>
                <a:sym typeface="Open Sans Light"/>
              </a:rPr>
              <a:t>, Amherst</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1" name="Google Shape;71;p15"/>
          <p:cNvSpPr/>
          <p:nvPr/>
        </p:nvSpPr>
        <p:spPr>
          <a:xfrm>
            <a:off x="5017825" y="31512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72" name="Google Shape;72;p15"/>
          <p:cNvPicPr preferRelativeResize="0"/>
          <p:nvPr/>
        </p:nvPicPr>
        <p:blipFill rotWithShape="1">
          <a:blip r:embed="rId4">
            <a:alphaModFix/>
          </a:blip>
          <a:srcRect b="0" l="8480" r="4266" t="16380"/>
          <a:stretch/>
        </p:blipFill>
        <p:spPr>
          <a:xfrm>
            <a:off x="4919350" y="3006825"/>
            <a:ext cx="1597500" cy="1530900"/>
          </a:xfrm>
          <a:prstGeom prst="ellipse">
            <a:avLst/>
          </a:prstGeom>
          <a:noFill/>
          <a:ln>
            <a:noFill/>
          </a:ln>
        </p:spPr>
      </p:pic>
      <p:pic>
        <p:nvPicPr>
          <p:cNvPr id="73" name="Google Shape;73;p15"/>
          <p:cNvPicPr preferRelativeResize="0"/>
          <p:nvPr/>
        </p:nvPicPr>
        <p:blipFill rotWithShape="1">
          <a:blip r:embed="rId5">
            <a:alphaModFix/>
          </a:blip>
          <a:srcRect b="0" l="29719" r="7908" t="0"/>
          <a:stretch/>
        </p:blipFill>
        <p:spPr>
          <a:xfrm>
            <a:off x="4944925" y="1017725"/>
            <a:ext cx="1508400" cy="1530900"/>
          </a:xfrm>
          <a:prstGeom prst="ellipse">
            <a:avLst/>
          </a:prstGeom>
          <a:noFill/>
          <a:ln>
            <a:noFill/>
          </a:ln>
        </p:spPr>
      </p:pic>
      <p:pic>
        <p:nvPicPr>
          <p:cNvPr id="74" name="Google Shape;74;p15"/>
          <p:cNvPicPr preferRelativeResize="0"/>
          <p:nvPr/>
        </p:nvPicPr>
        <p:blipFill rotWithShape="1">
          <a:blip r:embed="rId6">
            <a:alphaModFix/>
          </a:blip>
          <a:srcRect b="0" l="14796" r="19087" t="0"/>
          <a:stretch/>
        </p:blipFill>
        <p:spPr>
          <a:xfrm>
            <a:off x="2315975" y="1032125"/>
            <a:ext cx="1508400" cy="1502100"/>
          </a:xfrm>
          <a:prstGeom prst="ellipse">
            <a:avLst/>
          </a:prstGeom>
          <a:noFill/>
          <a:ln>
            <a:noFill/>
          </a:ln>
        </p:spPr>
      </p:pic>
      <p:pic>
        <p:nvPicPr>
          <p:cNvPr id="75" name="Google Shape;75;p15"/>
          <p:cNvPicPr preferRelativeResize="0"/>
          <p:nvPr/>
        </p:nvPicPr>
        <p:blipFill rotWithShape="1">
          <a:blip r:embed="rId7">
            <a:alphaModFix/>
          </a:blip>
          <a:srcRect b="7521" l="0" r="0" t="17790"/>
          <a:stretch/>
        </p:blipFill>
        <p:spPr>
          <a:xfrm>
            <a:off x="2347175" y="3006825"/>
            <a:ext cx="1508400" cy="150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42"/>
          <p:cNvSpPr txBox="1"/>
          <p:nvPr/>
        </p:nvSpPr>
        <p:spPr>
          <a:xfrm>
            <a:off x="301175" y="257882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Questions?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AI Studio TA and </a:t>
            </a:r>
            <a:r>
              <a:rPr lang="en" sz="2800">
                <a:solidFill>
                  <a:srgbClr val="002D45"/>
                </a:solidFill>
                <a:latin typeface="Montserrat"/>
                <a:ea typeface="Montserrat"/>
                <a:cs typeface="Montserrat"/>
                <a:sym typeface="Montserrat"/>
              </a:rPr>
              <a:t>Challenge </a:t>
            </a:r>
            <a:r>
              <a:rPr lang="en" sz="2800">
                <a:solidFill>
                  <a:srgbClr val="002D45"/>
                </a:solidFill>
                <a:latin typeface="Montserrat"/>
                <a:ea typeface="Montserrat"/>
                <a:cs typeface="Montserrat"/>
                <a:sym typeface="Montserrat"/>
              </a:rPr>
              <a:t>Advisor</a:t>
            </a:r>
            <a:endParaRPr sz="2800">
              <a:solidFill>
                <a:srgbClr val="002D45"/>
              </a:solidFill>
              <a:latin typeface="Montserrat"/>
              <a:ea typeface="Montserrat"/>
              <a:cs typeface="Montserrat"/>
              <a:sym typeface="Montserrat"/>
            </a:endParaRPr>
          </a:p>
        </p:txBody>
      </p:sp>
      <p:sp>
        <p:nvSpPr>
          <p:cNvPr id="81" name="Google Shape;81;p16"/>
          <p:cNvSpPr txBox="1"/>
          <p:nvPr/>
        </p:nvSpPr>
        <p:spPr>
          <a:xfrm>
            <a:off x="2136575" y="3327498"/>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George Abu Daoud</a:t>
            </a:r>
            <a:br>
              <a:rPr b="1" lang="en">
                <a:solidFill>
                  <a:srgbClr val="002A44"/>
                </a:solidFill>
                <a:latin typeface="Open Sans"/>
                <a:ea typeface="Open Sans"/>
                <a:cs typeface="Open Sans"/>
                <a:sym typeface="Open Sans"/>
              </a:rPr>
            </a:br>
            <a:r>
              <a:rPr lang="en">
                <a:solidFill>
                  <a:srgbClr val="595959"/>
                </a:solidFill>
                <a:latin typeface="Open Sans Light"/>
                <a:ea typeface="Open Sans Light"/>
                <a:cs typeface="Open Sans Light"/>
                <a:sym typeface="Open Sans Light"/>
              </a:rPr>
              <a:t>AI Studio TA</a:t>
            </a:r>
            <a:endParaRPr>
              <a:solidFill>
                <a:srgbClr val="002A44"/>
              </a:solidFill>
              <a:latin typeface="Open Sans Light"/>
              <a:ea typeface="Open Sans Light"/>
              <a:cs typeface="Open Sans Light"/>
              <a:sym typeface="Open Sans Light"/>
            </a:endParaRPr>
          </a:p>
        </p:txBody>
      </p:sp>
      <p:sp>
        <p:nvSpPr>
          <p:cNvPr id="82" name="Google Shape;82;p16"/>
          <p:cNvSpPr/>
          <p:nvPr/>
        </p:nvSpPr>
        <p:spPr>
          <a:xfrm>
            <a:off x="2483975" y="2024838"/>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83" name="Google Shape;83;p16"/>
          <p:cNvSpPr txBox="1"/>
          <p:nvPr/>
        </p:nvSpPr>
        <p:spPr>
          <a:xfrm>
            <a:off x="4950025" y="3327498"/>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Darren Douglas </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595959"/>
              </a:solidFill>
              <a:latin typeface="Open Sans Light"/>
              <a:ea typeface="Open Sans Light"/>
              <a:cs typeface="Open Sans Light"/>
              <a:sym typeface="Open Sans Light"/>
            </a:endParaRPr>
          </a:p>
        </p:txBody>
      </p:sp>
      <p:pic>
        <p:nvPicPr>
          <p:cNvPr id="84" name="Google Shape;84;p16"/>
          <p:cNvPicPr preferRelativeResize="0"/>
          <p:nvPr/>
        </p:nvPicPr>
        <p:blipFill rotWithShape="1">
          <a:blip r:embed="rId4">
            <a:alphaModFix/>
          </a:blip>
          <a:srcRect b="-340" l="2683" r="34769" t="340"/>
          <a:stretch/>
        </p:blipFill>
        <p:spPr>
          <a:xfrm>
            <a:off x="5038525" y="1453575"/>
            <a:ext cx="1891800" cy="1873800"/>
          </a:xfrm>
          <a:prstGeom prst="ellipse">
            <a:avLst/>
          </a:prstGeom>
          <a:noFill/>
          <a:ln>
            <a:noFill/>
          </a:ln>
        </p:spPr>
      </p:pic>
      <p:pic>
        <p:nvPicPr>
          <p:cNvPr id="85" name="Google Shape;85;p16"/>
          <p:cNvPicPr preferRelativeResize="0"/>
          <p:nvPr/>
        </p:nvPicPr>
        <p:blipFill>
          <a:blip r:embed="rId5">
            <a:alphaModFix/>
          </a:blip>
          <a:stretch>
            <a:fillRect/>
          </a:stretch>
        </p:blipFill>
        <p:spPr>
          <a:xfrm>
            <a:off x="2188999" y="1382475"/>
            <a:ext cx="2004900" cy="20049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Presentation Agenda</a:t>
            </a:r>
            <a:endParaRPr sz="2800">
              <a:solidFill>
                <a:srgbClr val="002D45"/>
              </a:solidFill>
              <a:latin typeface="Montserrat"/>
              <a:ea typeface="Montserrat"/>
              <a:cs typeface="Montserrat"/>
              <a:sym typeface="Montserrat"/>
            </a:endParaRPr>
          </a:p>
        </p:txBody>
      </p:sp>
      <p:sp>
        <p:nvSpPr>
          <p:cNvPr id="91" name="Google Shape;91;p1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2"/>
              </a:buClr>
              <a:buSzPts val="1500"/>
              <a:buFont typeface="Open Sans Light"/>
              <a:buAutoNum type="arabicPeriod"/>
            </a:pPr>
            <a:r>
              <a:rPr lang="en" sz="1500">
                <a:solidFill>
                  <a:schemeClr val="dk2"/>
                </a:solidFill>
                <a:latin typeface="Open Sans Light"/>
                <a:ea typeface="Open Sans Light"/>
                <a:cs typeface="Open Sans Light"/>
                <a:sym typeface="Open Sans Light"/>
              </a:rPr>
              <a:t>BACKCOURT Introduction</a:t>
            </a:r>
            <a:endParaRPr sz="1500">
              <a:solidFill>
                <a:schemeClr val="dk2"/>
              </a:solidFill>
              <a:latin typeface="Open Sans Light"/>
              <a:ea typeface="Open Sans Light"/>
              <a:cs typeface="Open Sans Light"/>
              <a:sym typeface="Open Sans Light"/>
            </a:endParaRPr>
          </a:p>
          <a:p>
            <a:pPr indent="-323850" lvl="0" marL="457200" rtl="0" algn="l">
              <a:lnSpc>
                <a:spcPct val="115000"/>
              </a:lnSpc>
              <a:spcBef>
                <a:spcPts val="0"/>
              </a:spcBef>
              <a:spcAft>
                <a:spcPts val="0"/>
              </a:spcAft>
              <a:buClr>
                <a:schemeClr val="dk2"/>
              </a:buClr>
              <a:buSzPts val="1500"/>
              <a:buFont typeface="Open Sans Light"/>
              <a:buAutoNum type="arabicPeriod"/>
            </a:pPr>
            <a:r>
              <a:rPr lang="en" sz="1500">
                <a:solidFill>
                  <a:schemeClr val="dk2"/>
                </a:solidFill>
                <a:latin typeface="Open Sans Light"/>
                <a:ea typeface="Open Sans Light"/>
                <a:cs typeface="Open Sans Light"/>
                <a:sym typeface="Open Sans Light"/>
              </a:rPr>
              <a:t>Project Overview</a:t>
            </a:r>
            <a:endParaRPr sz="1500">
              <a:solidFill>
                <a:schemeClr val="dk2"/>
              </a:solidFill>
              <a:latin typeface="Open Sans Light"/>
              <a:ea typeface="Open Sans Light"/>
              <a:cs typeface="Open Sans Light"/>
              <a:sym typeface="Open Sans Light"/>
            </a:endParaRPr>
          </a:p>
          <a:p>
            <a:pPr indent="-323850" lvl="0" marL="457200" rtl="0" algn="l">
              <a:lnSpc>
                <a:spcPct val="115000"/>
              </a:lnSpc>
              <a:spcBef>
                <a:spcPts val="0"/>
              </a:spcBef>
              <a:spcAft>
                <a:spcPts val="0"/>
              </a:spcAft>
              <a:buClr>
                <a:schemeClr val="dk2"/>
              </a:buClr>
              <a:buSzPts val="1500"/>
              <a:buFont typeface="Open Sans Light"/>
              <a:buAutoNum type="arabicPeriod"/>
            </a:pPr>
            <a:r>
              <a:rPr lang="en" sz="1500">
                <a:solidFill>
                  <a:schemeClr val="dk2"/>
                </a:solidFill>
                <a:latin typeface="Open Sans Light"/>
                <a:ea typeface="Open Sans Light"/>
                <a:cs typeface="Open Sans Light"/>
                <a:sym typeface="Open Sans Light"/>
              </a:rPr>
              <a:t>Data Understanding and Data Preparation</a:t>
            </a:r>
            <a:endParaRPr sz="1500">
              <a:solidFill>
                <a:schemeClr val="dk2"/>
              </a:solidFill>
              <a:latin typeface="Open Sans Light"/>
              <a:ea typeface="Open Sans Light"/>
              <a:cs typeface="Open Sans Light"/>
              <a:sym typeface="Open Sans Light"/>
            </a:endParaRPr>
          </a:p>
          <a:p>
            <a:pPr indent="-323850" lvl="0" marL="457200" rtl="0" algn="l">
              <a:lnSpc>
                <a:spcPct val="115000"/>
              </a:lnSpc>
              <a:spcBef>
                <a:spcPts val="0"/>
              </a:spcBef>
              <a:spcAft>
                <a:spcPts val="0"/>
              </a:spcAft>
              <a:buClr>
                <a:schemeClr val="dk2"/>
              </a:buClr>
              <a:buSzPts val="1500"/>
              <a:buFont typeface="Open Sans Light"/>
              <a:buAutoNum type="arabicPeriod"/>
            </a:pPr>
            <a:r>
              <a:rPr lang="en" sz="1500">
                <a:solidFill>
                  <a:schemeClr val="dk2"/>
                </a:solidFill>
                <a:latin typeface="Open Sans Light"/>
                <a:ea typeface="Open Sans Light"/>
                <a:cs typeface="Open Sans Light"/>
                <a:sym typeface="Open Sans Light"/>
              </a:rPr>
              <a:t>Modeling and Evaluation</a:t>
            </a:r>
            <a:endParaRPr sz="1500">
              <a:solidFill>
                <a:schemeClr val="dk2"/>
              </a:solidFill>
              <a:latin typeface="Open Sans Light"/>
              <a:ea typeface="Open Sans Light"/>
              <a:cs typeface="Open Sans Light"/>
              <a:sym typeface="Open Sans Light"/>
            </a:endParaRPr>
          </a:p>
          <a:p>
            <a:pPr indent="-323850" lvl="0" marL="457200" rtl="0" algn="l">
              <a:lnSpc>
                <a:spcPct val="115000"/>
              </a:lnSpc>
              <a:spcBef>
                <a:spcPts val="0"/>
              </a:spcBef>
              <a:spcAft>
                <a:spcPts val="0"/>
              </a:spcAft>
              <a:buClr>
                <a:schemeClr val="dk2"/>
              </a:buClr>
              <a:buSzPts val="1500"/>
              <a:buFont typeface="Open Sans Light"/>
              <a:buAutoNum type="arabicPeriod"/>
            </a:pPr>
            <a:r>
              <a:rPr lang="en" sz="1500">
                <a:solidFill>
                  <a:schemeClr val="dk2"/>
                </a:solidFill>
                <a:latin typeface="Open Sans Light"/>
                <a:ea typeface="Open Sans Light"/>
                <a:cs typeface="Open Sans Light"/>
                <a:sym typeface="Open Sans Light"/>
              </a:rPr>
              <a:t>Final Thoughts</a:t>
            </a:r>
            <a:endParaRPr sz="1500">
              <a:solidFill>
                <a:schemeClr val="dk2"/>
              </a:solidFill>
              <a:latin typeface="Open Sans Light"/>
              <a:ea typeface="Open Sans Light"/>
              <a:cs typeface="Open Sans Light"/>
              <a:sym typeface="Open Sans Light"/>
            </a:endParaRPr>
          </a:p>
          <a:p>
            <a:pPr indent="-323850" lvl="0" marL="457200" rtl="0" algn="l">
              <a:lnSpc>
                <a:spcPct val="115000"/>
              </a:lnSpc>
              <a:spcBef>
                <a:spcPts val="0"/>
              </a:spcBef>
              <a:spcAft>
                <a:spcPts val="0"/>
              </a:spcAft>
              <a:buClr>
                <a:schemeClr val="dk2"/>
              </a:buClr>
              <a:buSzPts val="1500"/>
              <a:buFont typeface="Open Sans Light"/>
              <a:buAutoNum type="arabicPeriod"/>
            </a:pPr>
            <a:r>
              <a:rPr lang="en" sz="1500">
                <a:solidFill>
                  <a:schemeClr val="dk2"/>
                </a:solidFill>
                <a:latin typeface="Open Sans Light"/>
                <a:ea typeface="Open Sans Light"/>
                <a:cs typeface="Open Sans Light"/>
                <a:sym typeface="Open Sans Light"/>
              </a:rPr>
              <a:t>Questions</a:t>
            </a:r>
            <a:endParaRPr sz="1500">
              <a:solidFill>
                <a:schemeClr val="dk2"/>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nvSpPr>
        <p:spPr>
          <a:xfrm>
            <a:off x="201325" y="1767154"/>
            <a:ext cx="8520600" cy="160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BACKCOURT</a:t>
            </a:r>
            <a:r>
              <a:rPr lang="en" sz="2800">
                <a:solidFill>
                  <a:srgbClr val="002D45"/>
                </a:solidFill>
                <a:latin typeface="Montserrat"/>
                <a:ea typeface="Montserrat"/>
                <a:cs typeface="Montserrat"/>
                <a:sym typeface="Montserrat"/>
              </a:rPr>
              <a:t> Overview</a:t>
            </a:r>
            <a:endParaRPr sz="2800">
              <a:solidFill>
                <a:srgbClr val="002D45"/>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BACKCOURT and Sports Tourism</a:t>
            </a:r>
            <a:endParaRPr sz="2800">
              <a:solidFill>
                <a:srgbClr val="002D45"/>
              </a:solidFill>
              <a:latin typeface="Montserrat"/>
              <a:ea typeface="Montserrat"/>
              <a:cs typeface="Montserrat"/>
              <a:sym typeface="Montserrat"/>
            </a:endParaRPr>
          </a:p>
        </p:txBody>
      </p:sp>
      <p:sp>
        <p:nvSpPr>
          <p:cNvPr id="102" name="Google Shape;102;p19"/>
          <p:cNvSpPr txBox="1"/>
          <p:nvPr/>
        </p:nvSpPr>
        <p:spPr>
          <a:xfrm>
            <a:off x="311700" y="1247150"/>
            <a:ext cx="8520600" cy="2660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Light"/>
              <a:buChar char="●"/>
            </a:pPr>
            <a:r>
              <a:rPr b="1" i="1" lang="en" sz="1800">
                <a:solidFill>
                  <a:schemeClr val="dk1"/>
                </a:solidFill>
                <a:latin typeface="Open Sans"/>
                <a:ea typeface="Open Sans"/>
                <a:cs typeface="Open Sans"/>
                <a:sym typeface="Open Sans"/>
              </a:rPr>
              <a:t>Sports Tourism</a:t>
            </a:r>
            <a:r>
              <a:rPr lang="en" sz="1800">
                <a:solidFill>
                  <a:schemeClr val="dk1"/>
                </a:solidFill>
                <a:latin typeface="Open Sans Light"/>
                <a:ea typeface="Open Sans Light"/>
                <a:cs typeface="Open Sans Light"/>
                <a:sym typeface="Open Sans Light"/>
              </a:rPr>
              <a:t>: the travel experiences of tourists who observe or participate in a sport event</a:t>
            </a:r>
            <a:endParaRPr sz="1800">
              <a:solidFill>
                <a:schemeClr val="dk1"/>
              </a:solidFill>
              <a:latin typeface="Open Sans Light"/>
              <a:ea typeface="Open Sans Light"/>
              <a:cs typeface="Open Sans Light"/>
              <a:sym typeface="Open Sans Light"/>
            </a:endParaRPr>
          </a:p>
          <a:p>
            <a:pPr indent="-342900" lvl="0" marL="457200" rtl="0" algn="l">
              <a:lnSpc>
                <a:spcPct val="115000"/>
              </a:lnSpc>
              <a:spcBef>
                <a:spcPts val="0"/>
              </a:spcBef>
              <a:spcAft>
                <a:spcPts val="0"/>
              </a:spcAft>
              <a:buClr>
                <a:schemeClr val="dk1"/>
              </a:buClr>
              <a:buSzPts val="1800"/>
              <a:buFont typeface="Open Sans Light"/>
              <a:buChar char="●"/>
            </a:pPr>
            <a:r>
              <a:rPr b="1" i="1" lang="en" sz="1800">
                <a:solidFill>
                  <a:schemeClr val="dk1"/>
                </a:solidFill>
                <a:latin typeface="Open Sans"/>
                <a:ea typeface="Open Sans"/>
                <a:cs typeface="Open Sans"/>
                <a:sym typeface="Open Sans"/>
              </a:rPr>
              <a:t>BACKCOURT’s mission</a:t>
            </a:r>
            <a:r>
              <a:rPr lang="en" sz="1800">
                <a:solidFill>
                  <a:schemeClr val="dk1"/>
                </a:solidFill>
                <a:latin typeface="Open Sans Light"/>
                <a:ea typeface="Open Sans Light"/>
                <a:cs typeface="Open Sans Light"/>
                <a:sym typeface="Open Sans Light"/>
              </a:rPr>
              <a:t>: spotlight how sports tourism can elevate local economies</a:t>
            </a:r>
            <a:endParaRPr sz="1800">
              <a:solidFill>
                <a:schemeClr val="dk1"/>
              </a:solidFill>
              <a:latin typeface="Open Sans Light"/>
              <a:ea typeface="Open Sans Light"/>
              <a:cs typeface="Open Sans Light"/>
              <a:sym typeface="Open Sans Light"/>
            </a:endParaRPr>
          </a:p>
          <a:p>
            <a:pPr indent="-342900" lvl="1" marL="914400" rtl="0" algn="l">
              <a:lnSpc>
                <a:spcPct val="115000"/>
              </a:lnSpc>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Caribbean</a:t>
            </a:r>
            <a:r>
              <a:rPr lang="en" sz="1800">
                <a:solidFill>
                  <a:schemeClr val="dk1"/>
                </a:solidFill>
                <a:latin typeface="Open Sans Light"/>
                <a:ea typeface="Open Sans Light"/>
                <a:cs typeface="Open Sans Light"/>
                <a:sym typeface="Open Sans Light"/>
              </a:rPr>
              <a:t> based </a:t>
            </a:r>
            <a:r>
              <a:rPr lang="en" sz="1800">
                <a:solidFill>
                  <a:schemeClr val="dk1"/>
                </a:solidFill>
                <a:latin typeface="Open Sans Light"/>
                <a:ea typeface="Open Sans Light"/>
                <a:cs typeface="Open Sans Light"/>
                <a:sym typeface="Open Sans Light"/>
              </a:rPr>
              <a:t>focus</a:t>
            </a:r>
            <a:r>
              <a:rPr lang="en" sz="1800">
                <a:solidFill>
                  <a:schemeClr val="dk1"/>
                </a:solidFill>
                <a:latin typeface="Open Sans Light"/>
                <a:ea typeface="Open Sans Light"/>
                <a:cs typeface="Open Sans Light"/>
                <a:sym typeface="Open Sans Light"/>
              </a:rPr>
              <a:t> </a:t>
            </a:r>
            <a:endParaRPr sz="1800">
              <a:solidFill>
                <a:schemeClr val="dk1"/>
              </a:solidFill>
              <a:latin typeface="Open Sans Light"/>
              <a:ea typeface="Open Sans Light"/>
              <a:cs typeface="Open Sans Light"/>
              <a:sym typeface="Open Sans Light"/>
            </a:endParaRPr>
          </a:p>
          <a:p>
            <a:pPr indent="-342900" lvl="0" marL="457200" rtl="0" algn="l">
              <a:lnSpc>
                <a:spcPct val="115000"/>
              </a:lnSpc>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BACKCOURT incorporates sports tourism and business, launched in 2023 </a:t>
            </a:r>
            <a:endParaRPr sz="1800">
              <a:solidFill>
                <a:schemeClr val="dk1"/>
              </a:solidFill>
              <a:latin typeface="Open Sans Light"/>
              <a:ea typeface="Open Sans Light"/>
              <a:cs typeface="Open Sans Light"/>
              <a:sym typeface="Open Sans Light"/>
            </a:endParaRPr>
          </a:p>
          <a:p>
            <a:pPr indent="-342900" lvl="0" marL="457200" rtl="0" algn="l">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53% open rate, 20% monthly growth rate, 8% free-to-paid conversion rate</a:t>
            </a:r>
            <a:endParaRPr sz="1800">
              <a:solidFill>
                <a:schemeClr val="dk1"/>
              </a:solidFill>
              <a:latin typeface="Open Sans Light"/>
              <a:ea typeface="Open Sans Light"/>
              <a:cs typeface="Open Sans Light"/>
              <a:sym typeface="Open Sans Light"/>
            </a:endParaRPr>
          </a:p>
          <a:p>
            <a:pPr indent="-342900" lvl="0" marL="457200" rtl="0" algn="l">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Generating 22K+ article views since March 2024 </a:t>
            </a:r>
            <a:endParaRPr sz="1800">
              <a:solidFill>
                <a:schemeClr val="dk1"/>
              </a:solidFill>
              <a:latin typeface="Open Sans Light"/>
              <a:ea typeface="Open Sans Light"/>
              <a:cs typeface="Open Sans Light"/>
              <a:sym typeface="Open Sans Light"/>
            </a:endParaRPr>
          </a:p>
        </p:txBody>
      </p:sp>
      <p:pic>
        <p:nvPicPr>
          <p:cNvPr id="103" name="Google Shape;103;p19"/>
          <p:cNvPicPr preferRelativeResize="0"/>
          <p:nvPr/>
        </p:nvPicPr>
        <p:blipFill>
          <a:blip r:embed="rId4">
            <a:alphaModFix/>
          </a:blip>
          <a:stretch>
            <a:fillRect/>
          </a:stretch>
        </p:blipFill>
        <p:spPr>
          <a:xfrm>
            <a:off x="0" y="3587800"/>
            <a:ext cx="1500750" cy="150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0"/>
          <p:cNvSpPr txBox="1"/>
          <p:nvPr/>
        </p:nvSpPr>
        <p:spPr>
          <a:xfrm>
            <a:off x="219725" y="1221653"/>
            <a:ext cx="8520600" cy="208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AI Studio Project Overview</a:t>
            </a:r>
            <a:endParaRPr sz="2800">
              <a:solidFill>
                <a:srgbClr val="002D45"/>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nvSpPr>
        <p:spPr>
          <a:xfrm>
            <a:off x="3854150" y="57150"/>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14" name="Google Shape;114;p21"/>
          <p:cNvCxnSpPr/>
          <p:nvPr/>
        </p:nvCxnSpPr>
        <p:spPr>
          <a:xfrm>
            <a:off x="3690500" y="4693150"/>
            <a:ext cx="1564800" cy="0"/>
          </a:xfrm>
          <a:prstGeom prst="straightConnector1">
            <a:avLst/>
          </a:prstGeom>
          <a:noFill/>
          <a:ln cap="flat" cmpd="sng" w="38100">
            <a:solidFill>
              <a:srgbClr val="C1F400"/>
            </a:solidFill>
            <a:prstDash val="solid"/>
            <a:round/>
            <a:headEnd len="sm" w="sm" type="none"/>
            <a:tailEnd len="sm" w="sm" type="none"/>
          </a:ln>
        </p:spPr>
      </p:cxnSp>
      <p:sp>
        <p:nvSpPr>
          <p:cNvPr id="115" name="Google Shape;115;p21"/>
          <p:cNvSpPr txBox="1"/>
          <p:nvPr/>
        </p:nvSpPr>
        <p:spPr>
          <a:xfrm>
            <a:off x="2967150" y="4176000"/>
            <a:ext cx="3209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6" name="Google Shape;116;p21"/>
          <p:cNvSpPr txBox="1"/>
          <p:nvPr/>
        </p:nvSpPr>
        <p:spPr>
          <a:xfrm>
            <a:off x="323700" y="1390225"/>
            <a:ext cx="8820300" cy="16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600">
                <a:solidFill>
                  <a:schemeClr val="lt1"/>
                </a:solidFill>
                <a:latin typeface="Open Sans"/>
                <a:ea typeface="Open Sans"/>
                <a:cs typeface="Open Sans"/>
                <a:sym typeface="Open Sans"/>
              </a:rPr>
              <a:t>Develop a machine learning algorithm to analyze public reaction and sentiment around 2 sports experiences — FIFA World Cup 2018 in Russia and FIFA World Cup 2022 in Qatar</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